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</p:sldIdLst>
  <p:sldSz cy="10287000" cx="18288000"/>
  <p:notesSz cx="6858000" cy="9144000"/>
  <p:embeddedFontLst>
    <p:embeddedFont>
      <p:font typeface="Roboto"/>
      <p:regular r:id="rId14"/>
      <p:bold r:id="rId15"/>
      <p:italic r:id="rId16"/>
      <p:boldItalic r:id="rId17"/>
    </p:embeddedFont>
    <p:embeddedFont>
      <p:font typeface="Montserrat"/>
      <p:bold r:id="rId18"/>
      <p:boldItalic r:id="rId1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EBEAFE3F-FDB3-4745-B79B-48A0DAFAABFC}">
  <a:tblStyle styleId="{EBEAFE3F-FDB3-4745-B79B-48A0DAFAABF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15" Type="http://schemas.openxmlformats.org/officeDocument/2006/relationships/font" Target="fonts/Roboto-bold.fntdata"/><Relationship Id="rId14" Type="http://schemas.openxmlformats.org/officeDocument/2006/relationships/font" Target="fonts/Roboto-regular.fntdata"/><Relationship Id="rId17" Type="http://schemas.openxmlformats.org/officeDocument/2006/relationships/font" Target="fonts/Roboto-boldItalic.fntdata"/><Relationship Id="rId16" Type="http://schemas.openxmlformats.org/officeDocument/2006/relationships/font" Target="fonts/Roboto-italic.fntdata"/><Relationship Id="rId5" Type="http://schemas.openxmlformats.org/officeDocument/2006/relationships/slideMaster" Target="slideMasters/slideMaster1.xml"/><Relationship Id="rId19" Type="http://schemas.openxmlformats.org/officeDocument/2006/relationships/font" Target="fonts/Montserrat-boldItalic.fntdata"/><Relationship Id="rId6" Type="http://schemas.openxmlformats.org/officeDocument/2006/relationships/notesMaster" Target="notesMasters/notesMaster1.xml"/><Relationship Id="rId18" Type="http://schemas.openxmlformats.org/officeDocument/2006/relationships/font" Target="fonts/Montserrat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fcdcf47b56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g2fcdcf47b56_0_5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-US">
                <a:solidFill>
                  <a:schemeClr val="dk1"/>
                </a:solidFill>
              </a:rPr>
              <a:t>Approach</a:t>
            </a:r>
            <a:r>
              <a:rPr lang="en-US">
                <a:solidFill>
                  <a:schemeClr val="dk1"/>
                </a:solidFill>
              </a:rPr>
              <a:t>: Used unsupervised machine learning to identify customer segments.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-US">
                <a:solidFill>
                  <a:schemeClr val="dk1"/>
                </a:solidFill>
              </a:rPr>
              <a:t>Data Analyzed</a:t>
            </a:r>
            <a:r>
              <a:rPr lang="en-US">
                <a:solidFill>
                  <a:schemeClr val="dk1"/>
                </a:solidFill>
              </a:rPr>
              <a:t>: Demographics, purchasing behavior, and browsing activity.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-US">
                <a:solidFill>
                  <a:schemeClr val="dk1"/>
                </a:solidFill>
              </a:rPr>
              <a:t>Outcome</a:t>
            </a:r>
            <a:r>
              <a:rPr lang="en-US">
                <a:solidFill>
                  <a:schemeClr val="dk1"/>
                </a:solidFill>
              </a:rPr>
              <a:t>: Six distinct customer segments were identified.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US">
                <a:solidFill>
                  <a:schemeClr val="dk1"/>
                </a:solidFill>
              </a:rPr>
              <a:t>Visual</a:t>
            </a:r>
            <a:r>
              <a:rPr lang="en-US">
                <a:solidFill>
                  <a:schemeClr val="dk1"/>
                </a:solidFill>
              </a:rPr>
              <a:t>: Flowchart showing the steps—data collection → clustering → segment identification.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300">
                <a:solidFill>
                  <a:schemeClr val="dk1"/>
                </a:solidFill>
              </a:rPr>
              <a:t>Slide 4: Key Findings</a:t>
            </a:r>
            <a:endParaRPr b="1" sz="13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-US">
                <a:solidFill>
                  <a:schemeClr val="dk1"/>
                </a:solidFill>
              </a:rPr>
              <a:t>Segment Overview</a:t>
            </a:r>
            <a:r>
              <a:rPr lang="en-US">
                <a:solidFill>
                  <a:schemeClr val="dk1"/>
                </a:solidFill>
              </a:rPr>
              <a:t>: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b="1" lang="en-US">
                <a:solidFill>
                  <a:schemeClr val="dk1"/>
                </a:solidFill>
              </a:rPr>
              <a:t>Group 0</a:t>
            </a:r>
            <a:r>
              <a:rPr lang="en-US">
                <a:solidFill>
                  <a:schemeClr val="dk1"/>
                </a:solidFill>
              </a:rPr>
              <a:t>: Luxury Long-Trip Travelers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b="1" lang="en-US">
                <a:solidFill>
                  <a:schemeClr val="dk1"/>
                </a:solidFill>
              </a:rPr>
              <a:t>Group 1</a:t>
            </a:r>
            <a:r>
              <a:rPr lang="en-US">
                <a:solidFill>
                  <a:schemeClr val="dk1"/>
                </a:solidFill>
              </a:rPr>
              <a:t>: Price-Sensitive Frequent Flyers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b="1" lang="en-US">
                <a:solidFill>
                  <a:schemeClr val="dk1"/>
                </a:solidFill>
              </a:rPr>
              <a:t>Group 2</a:t>
            </a:r>
            <a:r>
              <a:rPr lang="en-US">
                <a:solidFill>
                  <a:schemeClr val="dk1"/>
                </a:solidFill>
              </a:rPr>
              <a:t>: High-Spending Frequent Flyers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b="1" lang="en-US">
                <a:solidFill>
                  <a:schemeClr val="dk1"/>
                </a:solidFill>
              </a:rPr>
              <a:t>Group 3</a:t>
            </a:r>
            <a:r>
              <a:rPr lang="en-US">
                <a:solidFill>
                  <a:schemeClr val="dk1"/>
                </a:solidFill>
              </a:rPr>
              <a:t>: Standard Frequent Travelers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b="1" lang="en-US">
                <a:solidFill>
                  <a:schemeClr val="dk1"/>
                </a:solidFill>
              </a:rPr>
              <a:t>Group 4</a:t>
            </a:r>
            <a:r>
              <a:rPr lang="en-US">
                <a:solidFill>
                  <a:schemeClr val="dk1"/>
                </a:solidFill>
              </a:rPr>
              <a:t>: Leisure-Focused Travelers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b="1" lang="en-US">
                <a:solidFill>
                  <a:schemeClr val="dk1"/>
                </a:solidFill>
              </a:rPr>
              <a:t>Group 5</a:t>
            </a:r>
            <a:r>
              <a:rPr lang="en-US">
                <a:solidFill>
                  <a:schemeClr val="dk1"/>
                </a:solidFill>
              </a:rPr>
              <a:t>: Budget-Conscious Travelers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US">
                <a:solidFill>
                  <a:schemeClr val="dk1"/>
                </a:solidFill>
              </a:rPr>
              <a:t>Visual</a:t>
            </a:r>
            <a:r>
              <a:rPr lang="en-US">
                <a:solidFill>
                  <a:schemeClr val="dk1"/>
                </a:solidFill>
              </a:rPr>
              <a:t>: Pie chart or bar graph showing the size of each segment.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fcdcf47b56_0_3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chemeClr val="dk1"/>
                </a:solidFill>
              </a:rPr>
              <a:t>Slide 4: Key Findings</a:t>
            </a:r>
            <a:endParaRPr b="1" sz="13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-US">
                <a:solidFill>
                  <a:schemeClr val="dk1"/>
                </a:solidFill>
              </a:rPr>
              <a:t>Segment Overview</a:t>
            </a:r>
            <a:r>
              <a:rPr lang="en-US">
                <a:solidFill>
                  <a:schemeClr val="dk1"/>
                </a:solidFill>
              </a:rPr>
              <a:t>: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b="1" lang="en-US">
                <a:solidFill>
                  <a:schemeClr val="dk1"/>
                </a:solidFill>
              </a:rPr>
              <a:t>Group 0</a:t>
            </a:r>
            <a:r>
              <a:rPr lang="en-US">
                <a:solidFill>
                  <a:schemeClr val="dk1"/>
                </a:solidFill>
              </a:rPr>
              <a:t>: Luxury Frequent Travelers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b="1" lang="en-US">
                <a:solidFill>
                  <a:schemeClr val="dk1"/>
                </a:solidFill>
              </a:rPr>
              <a:t>Group 1</a:t>
            </a:r>
            <a:r>
              <a:rPr lang="en-US">
                <a:solidFill>
                  <a:schemeClr val="dk1"/>
                </a:solidFill>
              </a:rPr>
              <a:t>: Price-Sensitive Frequent Flyers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b="1" lang="en-US">
                <a:solidFill>
                  <a:schemeClr val="dk1"/>
                </a:solidFill>
              </a:rPr>
              <a:t>Group 2</a:t>
            </a:r>
            <a:r>
              <a:rPr lang="en-US">
                <a:solidFill>
                  <a:schemeClr val="dk1"/>
                </a:solidFill>
              </a:rPr>
              <a:t>: High-Spending Frequent Flyers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b="1" lang="en-US">
                <a:solidFill>
                  <a:schemeClr val="dk1"/>
                </a:solidFill>
              </a:rPr>
              <a:t>Group 3</a:t>
            </a:r>
            <a:r>
              <a:rPr lang="en-US">
                <a:solidFill>
                  <a:schemeClr val="dk1"/>
                </a:solidFill>
              </a:rPr>
              <a:t>: Standard Frequent Travelers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b="1" lang="en-US">
                <a:solidFill>
                  <a:schemeClr val="dk1"/>
                </a:solidFill>
              </a:rPr>
              <a:t>Group 4</a:t>
            </a:r>
            <a:r>
              <a:rPr lang="en-US">
                <a:solidFill>
                  <a:schemeClr val="dk1"/>
                </a:solidFill>
              </a:rPr>
              <a:t>: Leisure-Focused Travelers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b="1" lang="en-US">
                <a:solidFill>
                  <a:schemeClr val="dk1"/>
                </a:solidFill>
              </a:rPr>
              <a:t>Group 5</a:t>
            </a:r>
            <a:r>
              <a:rPr lang="en-US">
                <a:solidFill>
                  <a:schemeClr val="dk1"/>
                </a:solidFill>
              </a:rPr>
              <a:t>: Budget-Conscious Travelers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i="1" lang="en-US">
                <a:solidFill>
                  <a:schemeClr val="dk1"/>
                </a:solidFill>
              </a:rPr>
              <a:t>Visual</a:t>
            </a:r>
            <a:r>
              <a:rPr lang="en-US">
                <a:solidFill>
                  <a:schemeClr val="dk1"/>
                </a:solidFill>
              </a:rPr>
              <a:t>: Pie chart or bar graph showing the size of each segment.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g2fcdcf47b56_0_30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-US">
                <a:solidFill>
                  <a:schemeClr val="dk1"/>
                </a:solidFill>
              </a:rPr>
              <a:t>Personalized Perks</a:t>
            </a:r>
            <a:r>
              <a:rPr lang="en-US">
                <a:solidFill>
                  <a:schemeClr val="dk1"/>
                </a:solidFill>
              </a:rPr>
              <a:t>: Tailor perks to customer segment needs.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-US">
                <a:solidFill>
                  <a:schemeClr val="dk1"/>
                </a:solidFill>
              </a:rPr>
              <a:t>Monitor Performance</a:t>
            </a:r>
            <a:r>
              <a:rPr lang="en-US">
                <a:solidFill>
                  <a:schemeClr val="dk1"/>
                </a:solidFill>
              </a:rPr>
              <a:t>: Use A/B testing to validate and optimize perks.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-US">
                <a:solidFill>
                  <a:schemeClr val="dk1"/>
                </a:solidFill>
              </a:rPr>
              <a:t>Flexible Options</a:t>
            </a:r>
            <a:r>
              <a:rPr lang="en-US">
                <a:solidFill>
                  <a:schemeClr val="dk1"/>
                </a:solidFill>
              </a:rPr>
              <a:t>: Offer flexibility (e.g., free cancellations) for cost-sensitive travelers.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US">
                <a:solidFill>
                  <a:schemeClr val="dk1"/>
                </a:solidFill>
              </a:rPr>
              <a:t>Visual</a:t>
            </a:r>
            <a:r>
              <a:rPr lang="en-US">
                <a:solidFill>
                  <a:schemeClr val="dk1"/>
                </a:solidFill>
              </a:rPr>
              <a:t>: Bullet points with icons representing key actions.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3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6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6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7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7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7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8.png"/><Relationship Id="rId4" Type="http://schemas.openxmlformats.org/officeDocument/2006/relationships/image" Target="../media/image4.png"/><Relationship Id="rId5" Type="http://schemas.openxmlformats.org/officeDocument/2006/relationships/image" Target="../media/image7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18.png"/><Relationship Id="rId11" Type="http://schemas.openxmlformats.org/officeDocument/2006/relationships/image" Target="../media/image16.png"/><Relationship Id="rId10" Type="http://schemas.openxmlformats.org/officeDocument/2006/relationships/image" Target="../media/image1.png"/><Relationship Id="rId12" Type="http://schemas.openxmlformats.org/officeDocument/2006/relationships/image" Target="../media/image6.jpg"/><Relationship Id="rId9" Type="http://schemas.openxmlformats.org/officeDocument/2006/relationships/image" Target="../media/image5.png"/><Relationship Id="rId5" Type="http://schemas.openxmlformats.org/officeDocument/2006/relationships/image" Target="../media/image9.jpg"/><Relationship Id="rId6" Type="http://schemas.openxmlformats.org/officeDocument/2006/relationships/image" Target="../media/image25.png"/><Relationship Id="rId7" Type="http://schemas.openxmlformats.org/officeDocument/2006/relationships/image" Target="../media/image2.png"/><Relationship Id="rId8" Type="http://schemas.openxmlformats.org/officeDocument/2006/relationships/image" Target="../media/image1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18.png"/><Relationship Id="rId5" Type="http://schemas.openxmlformats.org/officeDocument/2006/relationships/image" Target="../media/image20.png"/><Relationship Id="rId6" Type="http://schemas.openxmlformats.org/officeDocument/2006/relationships/image" Target="../media/image8.png"/><Relationship Id="rId7" Type="http://schemas.openxmlformats.org/officeDocument/2006/relationships/image" Target="../media/image1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18.png"/><Relationship Id="rId11" Type="http://schemas.openxmlformats.org/officeDocument/2006/relationships/image" Target="../media/image12.png"/><Relationship Id="rId10" Type="http://schemas.openxmlformats.org/officeDocument/2006/relationships/image" Target="../media/image11.png"/><Relationship Id="rId12" Type="http://schemas.openxmlformats.org/officeDocument/2006/relationships/image" Target="../media/image19.png"/><Relationship Id="rId9" Type="http://schemas.openxmlformats.org/officeDocument/2006/relationships/image" Target="../media/image1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7" Type="http://schemas.openxmlformats.org/officeDocument/2006/relationships/image" Target="../media/image15.png"/><Relationship Id="rId8" Type="http://schemas.openxmlformats.org/officeDocument/2006/relationships/image" Target="../media/image17.png"/></Relationships>
</file>

<file path=ppt/slides/_rels/slide5.xml.rels><?xml version="1.0" encoding="UTF-8" standalone="yes"?><Relationships xmlns="http://schemas.openxmlformats.org/package/2006/relationships"><Relationship Id="rId11" Type="http://schemas.openxmlformats.org/officeDocument/2006/relationships/image" Target="../media/image15.png"/><Relationship Id="rId10" Type="http://schemas.openxmlformats.org/officeDocument/2006/relationships/image" Target="../media/image22.png"/><Relationship Id="rId13" Type="http://schemas.openxmlformats.org/officeDocument/2006/relationships/image" Target="../media/image10.png"/><Relationship Id="rId1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18.png"/><Relationship Id="rId9" Type="http://schemas.openxmlformats.org/officeDocument/2006/relationships/image" Target="../media/image16.png"/><Relationship Id="rId15" Type="http://schemas.openxmlformats.org/officeDocument/2006/relationships/image" Target="../media/image12.png"/><Relationship Id="rId14" Type="http://schemas.openxmlformats.org/officeDocument/2006/relationships/image" Target="../media/image11.png"/><Relationship Id="rId5" Type="http://schemas.openxmlformats.org/officeDocument/2006/relationships/image" Target="../media/image2.png"/><Relationship Id="rId6" Type="http://schemas.openxmlformats.org/officeDocument/2006/relationships/image" Target="../media/image14.png"/><Relationship Id="rId7" Type="http://schemas.openxmlformats.org/officeDocument/2006/relationships/image" Target="../media/image5.png"/><Relationship Id="rId8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26.png"/><Relationship Id="rId5" Type="http://schemas.openxmlformats.org/officeDocument/2006/relationships/image" Target="../media/image24.png"/><Relationship Id="rId6" Type="http://schemas.openxmlformats.org/officeDocument/2006/relationships/image" Target="../media/image23.png"/><Relationship Id="rId7" Type="http://schemas.openxmlformats.org/officeDocument/2006/relationships/image" Target="../media/image18.png"/><Relationship Id="rId8" Type="http://schemas.openxmlformats.org/officeDocument/2006/relationships/image" Target="../media/image2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9.jpg"/><Relationship Id="rId4" Type="http://schemas.openxmlformats.org/officeDocument/2006/relationships/image" Target="../media/image28.png"/><Relationship Id="rId5" Type="http://schemas.openxmlformats.org/officeDocument/2006/relationships/image" Target="../media/image18.png"/><Relationship Id="rId6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oogle Shape;84;p13"/>
          <p:cNvGrpSpPr/>
          <p:nvPr/>
        </p:nvGrpSpPr>
        <p:grpSpPr>
          <a:xfrm>
            <a:off x="1028700" y="734634"/>
            <a:ext cx="588133" cy="588133"/>
            <a:chOff x="0" y="0"/>
            <a:chExt cx="812800" cy="812800"/>
          </a:xfrm>
        </p:grpSpPr>
        <p:sp>
          <p:nvSpPr>
            <p:cNvPr id="85" name="Google Shape;85;p13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>
              <a:gsLst>
                <a:gs pos="0">
                  <a:srgbClr val="1BBC9B"/>
                </a:gs>
                <a:gs pos="100000">
                  <a:srgbClr val="15BAD3"/>
                </a:gs>
              </a:gsLst>
              <a:lin ang="27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1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7" name="Google Shape;87;p13"/>
          <p:cNvGrpSpPr/>
          <p:nvPr/>
        </p:nvGrpSpPr>
        <p:grpSpPr>
          <a:xfrm>
            <a:off x="16668682" y="734634"/>
            <a:ext cx="588133" cy="588133"/>
            <a:chOff x="0" y="0"/>
            <a:chExt cx="812800" cy="812800"/>
          </a:xfrm>
        </p:grpSpPr>
        <p:sp>
          <p:nvSpPr>
            <p:cNvPr id="88" name="Google Shape;88;p13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>
              <a:gsLst>
                <a:gs pos="0">
                  <a:srgbClr val="1BBC9B"/>
                </a:gs>
                <a:gs pos="100000">
                  <a:srgbClr val="15BAD3"/>
                </a:gs>
              </a:gsLst>
              <a:lin ang="27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1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0" name="Google Shape;90;p13"/>
          <p:cNvSpPr/>
          <p:nvPr/>
        </p:nvSpPr>
        <p:spPr>
          <a:xfrm>
            <a:off x="1146689" y="852623"/>
            <a:ext cx="352154" cy="352154"/>
          </a:xfrm>
          <a:custGeom>
            <a:rect b="b" l="l" r="r" t="t"/>
            <a:pathLst>
              <a:path extrusionOk="0" h="352154" w="352154">
                <a:moveTo>
                  <a:pt x="0" y="0"/>
                </a:moveTo>
                <a:lnTo>
                  <a:pt x="352155" y="0"/>
                </a:lnTo>
                <a:lnTo>
                  <a:pt x="352155" y="352154"/>
                </a:lnTo>
                <a:lnTo>
                  <a:pt x="0" y="35215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1" name="Google Shape;91;p13"/>
          <p:cNvSpPr/>
          <p:nvPr/>
        </p:nvSpPr>
        <p:spPr>
          <a:xfrm>
            <a:off x="16811953" y="877904"/>
            <a:ext cx="301592" cy="301592"/>
          </a:xfrm>
          <a:custGeom>
            <a:rect b="b" l="l" r="r" t="t"/>
            <a:pathLst>
              <a:path extrusionOk="0" h="301592" w="301592">
                <a:moveTo>
                  <a:pt x="0" y="0"/>
                </a:moveTo>
                <a:lnTo>
                  <a:pt x="301592" y="0"/>
                </a:lnTo>
                <a:lnTo>
                  <a:pt x="301592" y="301592"/>
                </a:lnTo>
                <a:lnTo>
                  <a:pt x="0" y="30159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92" name="Google Shape;92;p13"/>
          <p:cNvGrpSpPr/>
          <p:nvPr/>
        </p:nvGrpSpPr>
        <p:grpSpPr>
          <a:xfrm>
            <a:off x="1845550" y="5898149"/>
            <a:ext cx="6782903" cy="1566357"/>
            <a:chOff x="0" y="-38100"/>
            <a:chExt cx="1075951" cy="243057"/>
          </a:xfrm>
        </p:grpSpPr>
        <p:sp>
          <p:nvSpPr>
            <p:cNvPr id="93" name="Google Shape;93;p13"/>
            <p:cNvSpPr/>
            <p:nvPr/>
          </p:nvSpPr>
          <p:spPr>
            <a:xfrm>
              <a:off x="0" y="0"/>
              <a:ext cx="1075951" cy="204957"/>
            </a:xfrm>
            <a:custGeom>
              <a:rect b="b" l="l" r="r" t="t"/>
              <a:pathLst>
                <a:path extrusionOk="0" h="204957" w="1075951">
                  <a:moveTo>
                    <a:pt x="28426" y="0"/>
                  </a:moveTo>
                  <a:lnTo>
                    <a:pt x="1047525" y="0"/>
                  </a:lnTo>
                  <a:cubicBezTo>
                    <a:pt x="1063224" y="0"/>
                    <a:pt x="1075951" y="12727"/>
                    <a:pt x="1075951" y="28426"/>
                  </a:cubicBezTo>
                  <a:lnTo>
                    <a:pt x="1075951" y="176531"/>
                  </a:lnTo>
                  <a:cubicBezTo>
                    <a:pt x="1075951" y="184070"/>
                    <a:pt x="1072957" y="191300"/>
                    <a:pt x="1067626" y="196631"/>
                  </a:cubicBezTo>
                  <a:cubicBezTo>
                    <a:pt x="1062295" y="201962"/>
                    <a:pt x="1055064" y="204957"/>
                    <a:pt x="1047525" y="204957"/>
                  </a:cubicBezTo>
                  <a:lnTo>
                    <a:pt x="28426" y="204957"/>
                  </a:lnTo>
                  <a:cubicBezTo>
                    <a:pt x="20887" y="204957"/>
                    <a:pt x="13657" y="201962"/>
                    <a:pt x="8326" y="196631"/>
                  </a:cubicBezTo>
                  <a:cubicBezTo>
                    <a:pt x="2995" y="191300"/>
                    <a:pt x="0" y="184070"/>
                    <a:pt x="0" y="176531"/>
                  </a:cubicBezTo>
                  <a:lnTo>
                    <a:pt x="0" y="28426"/>
                  </a:lnTo>
                  <a:cubicBezTo>
                    <a:pt x="0" y="20887"/>
                    <a:pt x="2995" y="13657"/>
                    <a:pt x="8326" y="8326"/>
                  </a:cubicBezTo>
                  <a:cubicBezTo>
                    <a:pt x="13657" y="2995"/>
                    <a:pt x="20887" y="0"/>
                    <a:pt x="28426" y="0"/>
                  </a:cubicBezTo>
                  <a:close/>
                </a:path>
              </a:pathLst>
            </a:custGeom>
            <a:solidFill>
              <a:srgbClr val="F493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13"/>
            <p:cNvSpPr txBox="1"/>
            <p:nvPr/>
          </p:nvSpPr>
          <p:spPr>
            <a:xfrm>
              <a:off x="0" y="-38100"/>
              <a:ext cx="1075951" cy="24305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55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5" name="Google Shape;95;p13"/>
          <p:cNvGrpSpPr/>
          <p:nvPr/>
        </p:nvGrpSpPr>
        <p:grpSpPr>
          <a:xfrm>
            <a:off x="12929139" y="3089904"/>
            <a:ext cx="5358861" cy="8130126"/>
            <a:chOff x="0" y="-38100"/>
            <a:chExt cx="1411387" cy="2141268"/>
          </a:xfrm>
        </p:grpSpPr>
        <p:sp>
          <p:nvSpPr>
            <p:cNvPr id="96" name="Google Shape;96;p13"/>
            <p:cNvSpPr/>
            <p:nvPr/>
          </p:nvSpPr>
          <p:spPr>
            <a:xfrm>
              <a:off x="0" y="0"/>
              <a:ext cx="1411387" cy="2103168"/>
            </a:xfrm>
            <a:custGeom>
              <a:rect b="b" l="l" r="r" t="t"/>
              <a:pathLst>
                <a:path extrusionOk="0" h="2103168" w="1411387">
                  <a:moveTo>
                    <a:pt x="65011" y="0"/>
                  </a:moveTo>
                  <a:lnTo>
                    <a:pt x="1346376" y="0"/>
                  </a:lnTo>
                  <a:cubicBezTo>
                    <a:pt x="1363618" y="0"/>
                    <a:pt x="1380154" y="6849"/>
                    <a:pt x="1392346" y="19041"/>
                  </a:cubicBezTo>
                  <a:cubicBezTo>
                    <a:pt x="1404538" y="31233"/>
                    <a:pt x="1411387" y="47769"/>
                    <a:pt x="1411387" y="65011"/>
                  </a:cubicBezTo>
                  <a:lnTo>
                    <a:pt x="1411387" y="2038156"/>
                  </a:lnTo>
                  <a:cubicBezTo>
                    <a:pt x="1411387" y="2055399"/>
                    <a:pt x="1404538" y="2071934"/>
                    <a:pt x="1392346" y="2084126"/>
                  </a:cubicBezTo>
                  <a:cubicBezTo>
                    <a:pt x="1380154" y="2096318"/>
                    <a:pt x="1363618" y="2103168"/>
                    <a:pt x="1346376" y="2103168"/>
                  </a:cubicBezTo>
                  <a:lnTo>
                    <a:pt x="65011" y="2103168"/>
                  </a:lnTo>
                  <a:cubicBezTo>
                    <a:pt x="47769" y="2103168"/>
                    <a:pt x="31233" y="2096318"/>
                    <a:pt x="19041" y="2084126"/>
                  </a:cubicBezTo>
                  <a:cubicBezTo>
                    <a:pt x="6849" y="2071934"/>
                    <a:pt x="0" y="2055399"/>
                    <a:pt x="0" y="2038156"/>
                  </a:cubicBezTo>
                  <a:lnTo>
                    <a:pt x="0" y="65011"/>
                  </a:lnTo>
                  <a:cubicBezTo>
                    <a:pt x="0" y="47769"/>
                    <a:pt x="6849" y="31233"/>
                    <a:pt x="19041" y="19041"/>
                  </a:cubicBezTo>
                  <a:cubicBezTo>
                    <a:pt x="31233" y="6849"/>
                    <a:pt x="47769" y="0"/>
                    <a:pt x="65011" y="0"/>
                  </a:cubicBezTo>
                  <a:close/>
                </a:path>
              </a:pathLst>
            </a:custGeom>
            <a:solidFill>
              <a:srgbClr val="1BBC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13"/>
            <p:cNvSpPr txBox="1"/>
            <p:nvPr/>
          </p:nvSpPr>
          <p:spPr>
            <a:xfrm>
              <a:off x="0" y="-38100"/>
              <a:ext cx="1411387" cy="214126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55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8" name="Google Shape;98;p13"/>
          <p:cNvGrpSpPr/>
          <p:nvPr/>
        </p:nvGrpSpPr>
        <p:grpSpPr>
          <a:xfrm>
            <a:off x="9537682" y="1955125"/>
            <a:ext cx="6782897" cy="6782897"/>
            <a:chOff x="0" y="0"/>
            <a:chExt cx="812800" cy="812800"/>
          </a:xfrm>
        </p:grpSpPr>
        <p:sp>
          <p:nvSpPr>
            <p:cNvPr id="99" name="Google Shape;99;p13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493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1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55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1" name="Google Shape;101;p13"/>
          <p:cNvSpPr/>
          <p:nvPr/>
        </p:nvSpPr>
        <p:spPr>
          <a:xfrm rot="-5400000">
            <a:off x="9820618" y="2232116"/>
            <a:ext cx="6223000" cy="6222976"/>
          </a:xfrm>
          <a:custGeom>
            <a:rect b="b" l="l" r="r" t="t"/>
            <a:pathLst>
              <a:path extrusionOk="0" h="6349975" w="6350000">
                <a:moveTo>
                  <a:pt x="6350000" y="3175025"/>
                </a:moveTo>
                <a:cubicBezTo>
                  <a:pt x="6350000" y="4928451"/>
                  <a:pt x="4928476" y="6349975"/>
                  <a:pt x="3175000" y="6349975"/>
                </a:cubicBezTo>
                <a:cubicBezTo>
                  <a:pt x="1421498" y="6349975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2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-28543" l="0" r="0" t="-21545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13"/>
          <p:cNvSpPr txBox="1"/>
          <p:nvPr/>
        </p:nvSpPr>
        <p:spPr>
          <a:xfrm>
            <a:off x="1845544" y="839804"/>
            <a:ext cx="891706" cy="33969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999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Travel</a:t>
            </a:r>
            <a:endParaRPr/>
          </a:p>
        </p:txBody>
      </p:sp>
      <p:sp>
        <p:nvSpPr>
          <p:cNvPr id="103" name="Google Shape;103;p13"/>
          <p:cNvSpPr txBox="1"/>
          <p:nvPr/>
        </p:nvSpPr>
        <p:spPr>
          <a:xfrm>
            <a:off x="9630988" y="839804"/>
            <a:ext cx="1268842" cy="33969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999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Home</a:t>
            </a:r>
            <a:endParaRPr/>
          </a:p>
        </p:txBody>
      </p:sp>
      <p:sp>
        <p:nvSpPr>
          <p:cNvPr id="104" name="Google Shape;104;p13"/>
          <p:cNvSpPr txBox="1"/>
          <p:nvPr/>
        </p:nvSpPr>
        <p:spPr>
          <a:xfrm>
            <a:off x="11242730" y="839804"/>
            <a:ext cx="1860520" cy="33969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999" u="none" cap="none" strike="noStrike">
                <a:solidFill>
                  <a:srgbClr val="1BBC9B"/>
                </a:solidFill>
                <a:latin typeface="Montserrat"/>
                <a:ea typeface="Montserrat"/>
                <a:cs typeface="Montserrat"/>
                <a:sym typeface="Montserrat"/>
              </a:rPr>
              <a:t>Tours Page</a:t>
            </a:r>
            <a:endParaRPr/>
          </a:p>
        </p:txBody>
      </p:sp>
      <p:sp>
        <p:nvSpPr>
          <p:cNvPr id="105" name="Google Shape;105;p13"/>
          <p:cNvSpPr txBox="1"/>
          <p:nvPr/>
        </p:nvSpPr>
        <p:spPr>
          <a:xfrm>
            <a:off x="13446150" y="839804"/>
            <a:ext cx="1079505" cy="33969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999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News</a:t>
            </a:r>
            <a:endParaRPr/>
          </a:p>
        </p:txBody>
      </p:sp>
      <p:sp>
        <p:nvSpPr>
          <p:cNvPr id="106" name="Google Shape;106;p13"/>
          <p:cNvSpPr txBox="1"/>
          <p:nvPr/>
        </p:nvSpPr>
        <p:spPr>
          <a:xfrm>
            <a:off x="14868555" y="839804"/>
            <a:ext cx="1458179" cy="33969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999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Contact</a:t>
            </a:r>
            <a:endParaRPr/>
          </a:p>
        </p:txBody>
      </p:sp>
      <p:sp>
        <p:nvSpPr>
          <p:cNvPr id="107" name="Google Shape;107;p13"/>
          <p:cNvSpPr txBox="1"/>
          <p:nvPr/>
        </p:nvSpPr>
        <p:spPr>
          <a:xfrm>
            <a:off x="2737250" y="839804"/>
            <a:ext cx="1244959" cy="3397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999" u="none" cap="none" strike="noStrike">
                <a:solidFill>
                  <a:srgbClr val="1BBC9B"/>
                </a:solidFill>
                <a:latin typeface="Montserrat"/>
                <a:ea typeface="Montserrat"/>
                <a:cs typeface="Montserrat"/>
                <a:sym typeface="Montserrat"/>
              </a:rPr>
              <a:t>Tide</a:t>
            </a:r>
            <a:endParaRPr/>
          </a:p>
        </p:txBody>
      </p:sp>
      <p:sp>
        <p:nvSpPr>
          <p:cNvPr id="108" name="Google Shape;108;p13"/>
          <p:cNvSpPr txBox="1"/>
          <p:nvPr/>
        </p:nvSpPr>
        <p:spPr>
          <a:xfrm>
            <a:off x="1181100" y="3387875"/>
            <a:ext cx="8115300" cy="21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500">
                <a:latin typeface="Montserrat"/>
                <a:ea typeface="Montserrat"/>
                <a:cs typeface="Montserrat"/>
                <a:sym typeface="Montserrat"/>
              </a:rPr>
              <a:t>A Roadmap to Enhanced Loyalty</a:t>
            </a:r>
            <a:endParaRPr b="1" sz="6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9" name="Google Shape;109;p13"/>
          <p:cNvSpPr txBox="1"/>
          <p:nvPr/>
        </p:nvSpPr>
        <p:spPr>
          <a:xfrm>
            <a:off x="2603075" y="6327925"/>
            <a:ext cx="5358900" cy="9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Customer Segmentation with Data-Driven Approach</a:t>
            </a:r>
            <a:endParaRPr sz="2100"/>
          </a:p>
        </p:txBody>
      </p:sp>
      <p:sp>
        <p:nvSpPr>
          <p:cNvPr id="110" name="Google Shape;110;p13"/>
          <p:cNvSpPr txBox="1"/>
          <p:nvPr/>
        </p:nvSpPr>
        <p:spPr>
          <a:xfrm>
            <a:off x="12929137" y="9289500"/>
            <a:ext cx="5358900" cy="9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Tsai-Shiou Hsieh</a:t>
            </a:r>
            <a:endParaRPr b="1" sz="27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00">
                <a:solidFill>
                  <a:srgbClr val="D9D9D9"/>
                </a:solidFill>
                <a:latin typeface="Montserrat"/>
                <a:ea typeface="Montserrat"/>
                <a:cs typeface="Montserrat"/>
                <a:sym typeface="Montserrat"/>
              </a:rPr>
              <a:t>September 2024</a:t>
            </a:r>
            <a:endParaRPr b="1" sz="2300">
              <a:solidFill>
                <a:srgbClr val="D9D9D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Google Shape;115;p14"/>
          <p:cNvGrpSpPr/>
          <p:nvPr/>
        </p:nvGrpSpPr>
        <p:grpSpPr>
          <a:xfrm>
            <a:off x="16668682" y="734634"/>
            <a:ext cx="588142" cy="588142"/>
            <a:chOff x="0" y="0"/>
            <a:chExt cx="812800" cy="812800"/>
          </a:xfrm>
        </p:grpSpPr>
        <p:sp>
          <p:nvSpPr>
            <p:cNvPr id="116" name="Google Shape;116;p14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>
              <a:gsLst>
                <a:gs pos="0">
                  <a:srgbClr val="1BBC9B"/>
                </a:gs>
                <a:gs pos="100000">
                  <a:srgbClr val="15BAD3"/>
                </a:gs>
              </a:gsLst>
              <a:lin ang="270000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4"/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8" name="Google Shape;118;p14"/>
          <p:cNvSpPr/>
          <p:nvPr/>
        </p:nvSpPr>
        <p:spPr>
          <a:xfrm>
            <a:off x="16811953" y="877904"/>
            <a:ext cx="301592" cy="301592"/>
          </a:xfrm>
          <a:custGeom>
            <a:rect b="b" l="l" r="r" t="t"/>
            <a:pathLst>
              <a:path extrusionOk="0" h="301592" w="301592">
                <a:moveTo>
                  <a:pt x="0" y="0"/>
                </a:moveTo>
                <a:lnTo>
                  <a:pt x="301592" y="0"/>
                </a:lnTo>
                <a:lnTo>
                  <a:pt x="301592" y="301592"/>
                </a:lnTo>
                <a:lnTo>
                  <a:pt x="0" y="30159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19" name="Google Shape;119;p14"/>
          <p:cNvSpPr txBox="1"/>
          <p:nvPr/>
        </p:nvSpPr>
        <p:spPr>
          <a:xfrm>
            <a:off x="14129596" y="839800"/>
            <a:ext cx="2502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99">
                <a:latin typeface="Montserrat"/>
                <a:ea typeface="Montserrat"/>
                <a:cs typeface="Montserrat"/>
                <a:sym typeface="Montserrat"/>
              </a:rPr>
              <a:t>Introduction</a:t>
            </a:r>
            <a:endParaRPr/>
          </a:p>
        </p:txBody>
      </p:sp>
      <p:sp>
        <p:nvSpPr>
          <p:cNvPr id="120" name="Google Shape;120;p14"/>
          <p:cNvSpPr txBox="1"/>
          <p:nvPr/>
        </p:nvSpPr>
        <p:spPr>
          <a:xfrm>
            <a:off x="1891758" y="2112239"/>
            <a:ext cx="47715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999">
                <a:solidFill>
                  <a:srgbClr val="1BBC9B"/>
                </a:solidFill>
                <a:latin typeface="Montserrat"/>
                <a:ea typeface="Montserrat"/>
                <a:cs typeface="Montserrat"/>
                <a:sym typeface="Montserrat"/>
              </a:rPr>
              <a:t>Reward</a:t>
            </a:r>
            <a:endParaRPr sz="1900"/>
          </a:p>
        </p:txBody>
      </p:sp>
      <p:sp>
        <p:nvSpPr>
          <p:cNvPr id="121" name="Google Shape;121;p14"/>
          <p:cNvSpPr txBox="1"/>
          <p:nvPr/>
        </p:nvSpPr>
        <p:spPr>
          <a:xfrm>
            <a:off x="1891758" y="3032817"/>
            <a:ext cx="5256600" cy="8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499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Program</a:t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122" name="Google Shape;122;p14"/>
          <p:cNvGrpSpPr/>
          <p:nvPr/>
        </p:nvGrpSpPr>
        <p:grpSpPr>
          <a:xfrm>
            <a:off x="1028700" y="734634"/>
            <a:ext cx="588142" cy="588142"/>
            <a:chOff x="0" y="0"/>
            <a:chExt cx="812800" cy="812800"/>
          </a:xfrm>
        </p:grpSpPr>
        <p:sp>
          <p:nvSpPr>
            <p:cNvPr id="123" name="Google Shape;123;p14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>
              <a:gsLst>
                <a:gs pos="0">
                  <a:srgbClr val="1BBC9B"/>
                </a:gs>
                <a:gs pos="100000">
                  <a:srgbClr val="15BAD3"/>
                </a:gs>
              </a:gsLst>
              <a:lin ang="270000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4"/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5" name="Google Shape;125;p14"/>
          <p:cNvSpPr/>
          <p:nvPr/>
        </p:nvSpPr>
        <p:spPr>
          <a:xfrm>
            <a:off x="1146689" y="852623"/>
            <a:ext cx="352154" cy="352154"/>
          </a:xfrm>
          <a:custGeom>
            <a:rect b="b" l="l" r="r" t="t"/>
            <a:pathLst>
              <a:path extrusionOk="0" h="352154" w="352154">
                <a:moveTo>
                  <a:pt x="0" y="0"/>
                </a:moveTo>
                <a:lnTo>
                  <a:pt x="352155" y="0"/>
                </a:lnTo>
                <a:lnTo>
                  <a:pt x="352155" y="352154"/>
                </a:lnTo>
                <a:lnTo>
                  <a:pt x="0" y="35215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26" name="Google Shape;126;p14"/>
          <p:cNvSpPr txBox="1"/>
          <p:nvPr/>
        </p:nvSpPr>
        <p:spPr>
          <a:xfrm>
            <a:off x="1845544" y="839804"/>
            <a:ext cx="891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999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Travel</a:t>
            </a:r>
            <a:endParaRPr/>
          </a:p>
        </p:txBody>
      </p:sp>
      <p:sp>
        <p:nvSpPr>
          <p:cNvPr id="127" name="Google Shape;127;p14"/>
          <p:cNvSpPr txBox="1"/>
          <p:nvPr/>
        </p:nvSpPr>
        <p:spPr>
          <a:xfrm>
            <a:off x="2737250" y="839804"/>
            <a:ext cx="1245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999" u="none" cap="none" strike="noStrike">
                <a:solidFill>
                  <a:srgbClr val="1BBC9B"/>
                </a:solidFill>
                <a:latin typeface="Montserrat"/>
                <a:ea typeface="Montserrat"/>
                <a:cs typeface="Montserrat"/>
                <a:sym typeface="Montserrat"/>
              </a:rPr>
              <a:t>Tide</a:t>
            </a:r>
            <a:endParaRPr/>
          </a:p>
        </p:txBody>
      </p:sp>
      <p:grpSp>
        <p:nvGrpSpPr>
          <p:cNvPr id="128" name="Google Shape;128;p14"/>
          <p:cNvGrpSpPr/>
          <p:nvPr/>
        </p:nvGrpSpPr>
        <p:grpSpPr>
          <a:xfrm>
            <a:off x="1953600" y="6316500"/>
            <a:ext cx="2502057" cy="2748638"/>
            <a:chOff x="0" y="-38100"/>
            <a:chExt cx="1011300" cy="1073100"/>
          </a:xfrm>
        </p:grpSpPr>
        <p:sp>
          <p:nvSpPr>
            <p:cNvPr id="129" name="Google Shape;129;p14"/>
            <p:cNvSpPr/>
            <p:nvPr/>
          </p:nvSpPr>
          <p:spPr>
            <a:xfrm>
              <a:off x="0" y="0"/>
              <a:ext cx="1011268" cy="1034969"/>
            </a:xfrm>
            <a:custGeom>
              <a:rect b="b" l="l" r="r" t="t"/>
              <a:pathLst>
                <a:path extrusionOk="0" h="1034969" w="1011268">
                  <a:moveTo>
                    <a:pt x="166566" y="0"/>
                  </a:moveTo>
                  <a:lnTo>
                    <a:pt x="844703" y="0"/>
                  </a:lnTo>
                  <a:cubicBezTo>
                    <a:pt x="888878" y="0"/>
                    <a:pt x="931245" y="17549"/>
                    <a:pt x="962482" y="48786"/>
                  </a:cubicBezTo>
                  <a:cubicBezTo>
                    <a:pt x="993720" y="80023"/>
                    <a:pt x="1011268" y="122390"/>
                    <a:pt x="1011268" y="166566"/>
                  </a:cubicBezTo>
                  <a:lnTo>
                    <a:pt x="1011268" y="868403"/>
                  </a:lnTo>
                  <a:cubicBezTo>
                    <a:pt x="1011268" y="912579"/>
                    <a:pt x="993720" y="954946"/>
                    <a:pt x="962482" y="986183"/>
                  </a:cubicBezTo>
                  <a:cubicBezTo>
                    <a:pt x="931245" y="1017420"/>
                    <a:pt x="888878" y="1034969"/>
                    <a:pt x="844703" y="1034969"/>
                  </a:cubicBezTo>
                  <a:lnTo>
                    <a:pt x="166566" y="1034969"/>
                  </a:lnTo>
                  <a:cubicBezTo>
                    <a:pt x="122390" y="1034969"/>
                    <a:pt x="80023" y="1017420"/>
                    <a:pt x="48786" y="986183"/>
                  </a:cubicBezTo>
                  <a:cubicBezTo>
                    <a:pt x="17549" y="954946"/>
                    <a:pt x="0" y="912579"/>
                    <a:pt x="0" y="868403"/>
                  </a:cubicBezTo>
                  <a:lnTo>
                    <a:pt x="0" y="166566"/>
                  </a:lnTo>
                  <a:cubicBezTo>
                    <a:pt x="0" y="122390"/>
                    <a:pt x="17549" y="80023"/>
                    <a:pt x="48786" y="48786"/>
                  </a:cubicBezTo>
                  <a:cubicBezTo>
                    <a:pt x="80023" y="17549"/>
                    <a:pt x="122390" y="0"/>
                    <a:pt x="166566" y="0"/>
                  </a:cubicBezTo>
                  <a:close/>
                </a:path>
              </a:pathLst>
            </a:custGeom>
            <a:gradFill>
              <a:gsLst>
                <a:gs pos="0">
                  <a:srgbClr val="1BBC9B"/>
                </a:gs>
                <a:gs pos="100000">
                  <a:srgbClr val="15BAD3"/>
                </a:gs>
              </a:gsLst>
              <a:lin ang="270000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14"/>
            <p:cNvSpPr txBox="1"/>
            <p:nvPr/>
          </p:nvSpPr>
          <p:spPr>
            <a:xfrm>
              <a:off x="0" y="-38100"/>
              <a:ext cx="1011300" cy="107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55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1" name="Google Shape;131;p14"/>
          <p:cNvGrpSpPr/>
          <p:nvPr/>
        </p:nvGrpSpPr>
        <p:grpSpPr>
          <a:xfrm>
            <a:off x="2268750" y="7573225"/>
            <a:ext cx="1799979" cy="1169699"/>
            <a:chOff x="0" y="-38100"/>
            <a:chExt cx="727529" cy="299700"/>
          </a:xfrm>
        </p:grpSpPr>
        <p:sp>
          <p:nvSpPr>
            <p:cNvPr id="132" name="Google Shape;132;p14"/>
            <p:cNvSpPr/>
            <p:nvPr/>
          </p:nvSpPr>
          <p:spPr>
            <a:xfrm>
              <a:off x="0" y="0"/>
              <a:ext cx="727529" cy="261557"/>
            </a:xfrm>
            <a:custGeom>
              <a:rect b="b" l="l" r="r" t="t"/>
              <a:pathLst>
                <a:path extrusionOk="0" h="261557" w="727529">
                  <a:moveTo>
                    <a:pt x="44923" y="0"/>
                  </a:moveTo>
                  <a:lnTo>
                    <a:pt x="682606" y="0"/>
                  </a:lnTo>
                  <a:cubicBezTo>
                    <a:pt x="707416" y="0"/>
                    <a:pt x="727529" y="20113"/>
                    <a:pt x="727529" y="44923"/>
                  </a:cubicBezTo>
                  <a:lnTo>
                    <a:pt x="727529" y="216634"/>
                  </a:lnTo>
                  <a:cubicBezTo>
                    <a:pt x="727529" y="241444"/>
                    <a:pt x="707416" y="261557"/>
                    <a:pt x="682606" y="261557"/>
                  </a:cubicBezTo>
                  <a:lnTo>
                    <a:pt x="44923" y="261557"/>
                  </a:lnTo>
                  <a:cubicBezTo>
                    <a:pt x="20113" y="261557"/>
                    <a:pt x="0" y="241444"/>
                    <a:pt x="0" y="216634"/>
                  </a:cubicBezTo>
                  <a:lnTo>
                    <a:pt x="0" y="44923"/>
                  </a:lnTo>
                  <a:cubicBezTo>
                    <a:pt x="0" y="20113"/>
                    <a:pt x="20113" y="0"/>
                    <a:pt x="44923" y="0"/>
                  </a:cubicBezTo>
                  <a:close/>
                </a:path>
              </a:pathLst>
            </a:custGeom>
            <a:solidFill>
              <a:srgbClr val="F4931E">
                <a:alpha val="898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14"/>
            <p:cNvSpPr txBox="1"/>
            <p:nvPr/>
          </p:nvSpPr>
          <p:spPr>
            <a:xfrm>
              <a:off x="0" y="-38100"/>
              <a:ext cx="727500" cy="29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55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4" name="Google Shape;134;p14"/>
          <p:cNvSpPr txBox="1"/>
          <p:nvPr/>
        </p:nvSpPr>
        <p:spPr>
          <a:xfrm>
            <a:off x="2268750" y="7709400"/>
            <a:ext cx="18606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Free Hotel Night with Flight</a:t>
            </a:r>
            <a:endParaRPr/>
          </a:p>
        </p:txBody>
      </p:sp>
      <p:grpSp>
        <p:nvGrpSpPr>
          <p:cNvPr id="135" name="Google Shape;135;p14"/>
          <p:cNvGrpSpPr/>
          <p:nvPr/>
        </p:nvGrpSpPr>
        <p:grpSpPr>
          <a:xfrm>
            <a:off x="5091525" y="6316500"/>
            <a:ext cx="2502057" cy="2748638"/>
            <a:chOff x="0" y="-38100"/>
            <a:chExt cx="1011300" cy="1073100"/>
          </a:xfrm>
        </p:grpSpPr>
        <p:sp>
          <p:nvSpPr>
            <p:cNvPr id="136" name="Google Shape;136;p14"/>
            <p:cNvSpPr/>
            <p:nvPr/>
          </p:nvSpPr>
          <p:spPr>
            <a:xfrm>
              <a:off x="0" y="0"/>
              <a:ext cx="1011268" cy="1034969"/>
            </a:xfrm>
            <a:custGeom>
              <a:rect b="b" l="l" r="r" t="t"/>
              <a:pathLst>
                <a:path extrusionOk="0" h="1034969" w="1011268">
                  <a:moveTo>
                    <a:pt x="166566" y="0"/>
                  </a:moveTo>
                  <a:lnTo>
                    <a:pt x="844703" y="0"/>
                  </a:lnTo>
                  <a:cubicBezTo>
                    <a:pt x="888878" y="0"/>
                    <a:pt x="931245" y="17549"/>
                    <a:pt x="962482" y="48786"/>
                  </a:cubicBezTo>
                  <a:cubicBezTo>
                    <a:pt x="993720" y="80023"/>
                    <a:pt x="1011268" y="122390"/>
                    <a:pt x="1011268" y="166566"/>
                  </a:cubicBezTo>
                  <a:lnTo>
                    <a:pt x="1011268" y="868403"/>
                  </a:lnTo>
                  <a:cubicBezTo>
                    <a:pt x="1011268" y="912579"/>
                    <a:pt x="993720" y="954946"/>
                    <a:pt x="962482" y="986183"/>
                  </a:cubicBezTo>
                  <a:cubicBezTo>
                    <a:pt x="931245" y="1017420"/>
                    <a:pt x="888878" y="1034969"/>
                    <a:pt x="844703" y="1034969"/>
                  </a:cubicBezTo>
                  <a:lnTo>
                    <a:pt x="166566" y="1034969"/>
                  </a:lnTo>
                  <a:cubicBezTo>
                    <a:pt x="122390" y="1034969"/>
                    <a:pt x="80023" y="1017420"/>
                    <a:pt x="48786" y="986183"/>
                  </a:cubicBezTo>
                  <a:cubicBezTo>
                    <a:pt x="17549" y="954946"/>
                    <a:pt x="0" y="912579"/>
                    <a:pt x="0" y="868403"/>
                  </a:cubicBezTo>
                  <a:lnTo>
                    <a:pt x="0" y="166566"/>
                  </a:lnTo>
                  <a:cubicBezTo>
                    <a:pt x="0" y="122390"/>
                    <a:pt x="17549" y="80023"/>
                    <a:pt x="48786" y="48786"/>
                  </a:cubicBezTo>
                  <a:cubicBezTo>
                    <a:pt x="80023" y="17549"/>
                    <a:pt x="122390" y="0"/>
                    <a:pt x="166566" y="0"/>
                  </a:cubicBezTo>
                  <a:close/>
                </a:path>
              </a:pathLst>
            </a:custGeom>
            <a:gradFill>
              <a:gsLst>
                <a:gs pos="0">
                  <a:srgbClr val="1BBC9B"/>
                </a:gs>
                <a:gs pos="100000">
                  <a:srgbClr val="15BAD3"/>
                </a:gs>
              </a:gsLst>
              <a:lin ang="270000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14"/>
            <p:cNvSpPr txBox="1"/>
            <p:nvPr/>
          </p:nvSpPr>
          <p:spPr>
            <a:xfrm>
              <a:off x="0" y="-38100"/>
              <a:ext cx="1011300" cy="107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55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8" name="Google Shape;138;p14"/>
          <p:cNvGrpSpPr/>
          <p:nvPr/>
        </p:nvGrpSpPr>
        <p:grpSpPr>
          <a:xfrm>
            <a:off x="5406675" y="7590925"/>
            <a:ext cx="1799979" cy="1169699"/>
            <a:chOff x="0" y="-38100"/>
            <a:chExt cx="727529" cy="299700"/>
          </a:xfrm>
        </p:grpSpPr>
        <p:sp>
          <p:nvSpPr>
            <p:cNvPr id="139" name="Google Shape;139;p14"/>
            <p:cNvSpPr/>
            <p:nvPr/>
          </p:nvSpPr>
          <p:spPr>
            <a:xfrm>
              <a:off x="0" y="0"/>
              <a:ext cx="727529" cy="261557"/>
            </a:xfrm>
            <a:custGeom>
              <a:rect b="b" l="l" r="r" t="t"/>
              <a:pathLst>
                <a:path extrusionOk="0" h="261557" w="727529">
                  <a:moveTo>
                    <a:pt x="44923" y="0"/>
                  </a:moveTo>
                  <a:lnTo>
                    <a:pt x="682606" y="0"/>
                  </a:lnTo>
                  <a:cubicBezTo>
                    <a:pt x="707416" y="0"/>
                    <a:pt x="727529" y="20113"/>
                    <a:pt x="727529" y="44923"/>
                  </a:cubicBezTo>
                  <a:lnTo>
                    <a:pt x="727529" y="216634"/>
                  </a:lnTo>
                  <a:cubicBezTo>
                    <a:pt x="727529" y="241444"/>
                    <a:pt x="707416" y="261557"/>
                    <a:pt x="682606" y="261557"/>
                  </a:cubicBezTo>
                  <a:lnTo>
                    <a:pt x="44923" y="261557"/>
                  </a:lnTo>
                  <a:cubicBezTo>
                    <a:pt x="20113" y="261557"/>
                    <a:pt x="0" y="241444"/>
                    <a:pt x="0" y="216634"/>
                  </a:cubicBezTo>
                  <a:lnTo>
                    <a:pt x="0" y="44923"/>
                  </a:lnTo>
                  <a:cubicBezTo>
                    <a:pt x="0" y="20113"/>
                    <a:pt x="20113" y="0"/>
                    <a:pt x="44923" y="0"/>
                  </a:cubicBezTo>
                  <a:close/>
                </a:path>
              </a:pathLst>
            </a:custGeom>
            <a:solidFill>
              <a:srgbClr val="F4931E">
                <a:alpha val="898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14"/>
            <p:cNvSpPr txBox="1"/>
            <p:nvPr/>
          </p:nvSpPr>
          <p:spPr>
            <a:xfrm>
              <a:off x="0" y="-38100"/>
              <a:ext cx="727500" cy="29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55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1" name="Google Shape;141;p14"/>
          <p:cNvSpPr txBox="1"/>
          <p:nvPr/>
        </p:nvSpPr>
        <p:spPr>
          <a:xfrm>
            <a:off x="5513225" y="7790275"/>
            <a:ext cx="16749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Free </a:t>
            </a:r>
            <a:br>
              <a:rPr b="1"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1"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Checked  Bag</a:t>
            </a:r>
            <a:endParaRPr/>
          </a:p>
        </p:txBody>
      </p:sp>
      <p:grpSp>
        <p:nvGrpSpPr>
          <p:cNvPr id="142" name="Google Shape;142;p14"/>
          <p:cNvGrpSpPr/>
          <p:nvPr/>
        </p:nvGrpSpPr>
        <p:grpSpPr>
          <a:xfrm>
            <a:off x="8235350" y="6316500"/>
            <a:ext cx="2502057" cy="2748638"/>
            <a:chOff x="0" y="-38100"/>
            <a:chExt cx="1011300" cy="1073100"/>
          </a:xfrm>
        </p:grpSpPr>
        <p:sp>
          <p:nvSpPr>
            <p:cNvPr id="143" name="Google Shape;143;p14"/>
            <p:cNvSpPr/>
            <p:nvPr/>
          </p:nvSpPr>
          <p:spPr>
            <a:xfrm>
              <a:off x="0" y="0"/>
              <a:ext cx="1011268" cy="1034969"/>
            </a:xfrm>
            <a:custGeom>
              <a:rect b="b" l="l" r="r" t="t"/>
              <a:pathLst>
                <a:path extrusionOk="0" h="1034969" w="1011268">
                  <a:moveTo>
                    <a:pt x="166566" y="0"/>
                  </a:moveTo>
                  <a:lnTo>
                    <a:pt x="844703" y="0"/>
                  </a:lnTo>
                  <a:cubicBezTo>
                    <a:pt x="888878" y="0"/>
                    <a:pt x="931245" y="17549"/>
                    <a:pt x="962482" y="48786"/>
                  </a:cubicBezTo>
                  <a:cubicBezTo>
                    <a:pt x="993720" y="80023"/>
                    <a:pt x="1011268" y="122390"/>
                    <a:pt x="1011268" y="166566"/>
                  </a:cubicBezTo>
                  <a:lnTo>
                    <a:pt x="1011268" y="868403"/>
                  </a:lnTo>
                  <a:cubicBezTo>
                    <a:pt x="1011268" y="912579"/>
                    <a:pt x="993720" y="954946"/>
                    <a:pt x="962482" y="986183"/>
                  </a:cubicBezTo>
                  <a:cubicBezTo>
                    <a:pt x="931245" y="1017420"/>
                    <a:pt x="888878" y="1034969"/>
                    <a:pt x="844703" y="1034969"/>
                  </a:cubicBezTo>
                  <a:lnTo>
                    <a:pt x="166566" y="1034969"/>
                  </a:lnTo>
                  <a:cubicBezTo>
                    <a:pt x="122390" y="1034969"/>
                    <a:pt x="80023" y="1017420"/>
                    <a:pt x="48786" y="986183"/>
                  </a:cubicBezTo>
                  <a:cubicBezTo>
                    <a:pt x="17549" y="954946"/>
                    <a:pt x="0" y="912579"/>
                    <a:pt x="0" y="868403"/>
                  </a:cubicBezTo>
                  <a:lnTo>
                    <a:pt x="0" y="166566"/>
                  </a:lnTo>
                  <a:cubicBezTo>
                    <a:pt x="0" y="122390"/>
                    <a:pt x="17549" y="80023"/>
                    <a:pt x="48786" y="48786"/>
                  </a:cubicBezTo>
                  <a:cubicBezTo>
                    <a:pt x="80023" y="17549"/>
                    <a:pt x="122390" y="0"/>
                    <a:pt x="166566" y="0"/>
                  </a:cubicBezTo>
                  <a:close/>
                </a:path>
              </a:pathLst>
            </a:custGeom>
            <a:gradFill>
              <a:gsLst>
                <a:gs pos="0">
                  <a:srgbClr val="1BBC9B"/>
                </a:gs>
                <a:gs pos="100000">
                  <a:srgbClr val="15BAD3"/>
                </a:gs>
              </a:gsLst>
              <a:lin ang="270000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4"/>
            <p:cNvSpPr txBox="1"/>
            <p:nvPr/>
          </p:nvSpPr>
          <p:spPr>
            <a:xfrm>
              <a:off x="0" y="-38100"/>
              <a:ext cx="1011300" cy="107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55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5" name="Google Shape;145;p14"/>
          <p:cNvGrpSpPr/>
          <p:nvPr/>
        </p:nvGrpSpPr>
        <p:grpSpPr>
          <a:xfrm>
            <a:off x="8550500" y="7709401"/>
            <a:ext cx="1799979" cy="1033515"/>
            <a:chOff x="0" y="-38100"/>
            <a:chExt cx="727529" cy="299700"/>
          </a:xfrm>
        </p:grpSpPr>
        <p:sp>
          <p:nvSpPr>
            <p:cNvPr id="146" name="Google Shape;146;p14"/>
            <p:cNvSpPr/>
            <p:nvPr/>
          </p:nvSpPr>
          <p:spPr>
            <a:xfrm>
              <a:off x="0" y="0"/>
              <a:ext cx="727529" cy="261557"/>
            </a:xfrm>
            <a:custGeom>
              <a:rect b="b" l="l" r="r" t="t"/>
              <a:pathLst>
                <a:path extrusionOk="0" h="261557" w="727529">
                  <a:moveTo>
                    <a:pt x="44923" y="0"/>
                  </a:moveTo>
                  <a:lnTo>
                    <a:pt x="682606" y="0"/>
                  </a:lnTo>
                  <a:cubicBezTo>
                    <a:pt x="707416" y="0"/>
                    <a:pt x="727529" y="20113"/>
                    <a:pt x="727529" y="44923"/>
                  </a:cubicBezTo>
                  <a:lnTo>
                    <a:pt x="727529" y="216634"/>
                  </a:lnTo>
                  <a:cubicBezTo>
                    <a:pt x="727529" y="241444"/>
                    <a:pt x="707416" y="261557"/>
                    <a:pt x="682606" y="261557"/>
                  </a:cubicBezTo>
                  <a:lnTo>
                    <a:pt x="44923" y="261557"/>
                  </a:lnTo>
                  <a:cubicBezTo>
                    <a:pt x="20113" y="261557"/>
                    <a:pt x="0" y="241444"/>
                    <a:pt x="0" y="216634"/>
                  </a:cubicBezTo>
                  <a:lnTo>
                    <a:pt x="0" y="44923"/>
                  </a:lnTo>
                  <a:cubicBezTo>
                    <a:pt x="0" y="20113"/>
                    <a:pt x="20113" y="0"/>
                    <a:pt x="44923" y="0"/>
                  </a:cubicBezTo>
                  <a:close/>
                </a:path>
              </a:pathLst>
            </a:custGeom>
            <a:solidFill>
              <a:srgbClr val="F4931E">
                <a:alpha val="898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4"/>
            <p:cNvSpPr txBox="1"/>
            <p:nvPr/>
          </p:nvSpPr>
          <p:spPr>
            <a:xfrm>
              <a:off x="0" y="-38100"/>
              <a:ext cx="727500" cy="29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55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8" name="Google Shape;148;p14"/>
          <p:cNvSpPr txBox="1"/>
          <p:nvPr/>
        </p:nvSpPr>
        <p:spPr>
          <a:xfrm>
            <a:off x="8765332" y="7938000"/>
            <a:ext cx="13704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Exclusive Discount</a:t>
            </a:r>
            <a:endParaRPr/>
          </a:p>
        </p:txBody>
      </p:sp>
      <p:grpSp>
        <p:nvGrpSpPr>
          <p:cNvPr id="149" name="Google Shape;149;p14"/>
          <p:cNvGrpSpPr/>
          <p:nvPr/>
        </p:nvGrpSpPr>
        <p:grpSpPr>
          <a:xfrm>
            <a:off x="11460825" y="6316500"/>
            <a:ext cx="2502057" cy="2748638"/>
            <a:chOff x="0" y="-38100"/>
            <a:chExt cx="1011300" cy="1073100"/>
          </a:xfrm>
        </p:grpSpPr>
        <p:sp>
          <p:nvSpPr>
            <p:cNvPr id="150" name="Google Shape;150;p14"/>
            <p:cNvSpPr/>
            <p:nvPr/>
          </p:nvSpPr>
          <p:spPr>
            <a:xfrm>
              <a:off x="0" y="0"/>
              <a:ext cx="1011268" cy="1034969"/>
            </a:xfrm>
            <a:custGeom>
              <a:rect b="b" l="l" r="r" t="t"/>
              <a:pathLst>
                <a:path extrusionOk="0" h="1034969" w="1011268">
                  <a:moveTo>
                    <a:pt x="166566" y="0"/>
                  </a:moveTo>
                  <a:lnTo>
                    <a:pt x="844703" y="0"/>
                  </a:lnTo>
                  <a:cubicBezTo>
                    <a:pt x="888878" y="0"/>
                    <a:pt x="931245" y="17549"/>
                    <a:pt x="962482" y="48786"/>
                  </a:cubicBezTo>
                  <a:cubicBezTo>
                    <a:pt x="993720" y="80023"/>
                    <a:pt x="1011268" y="122390"/>
                    <a:pt x="1011268" y="166566"/>
                  </a:cubicBezTo>
                  <a:lnTo>
                    <a:pt x="1011268" y="868403"/>
                  </a:lnTo>
                  <a:cubicBezTo>
                    <a:pt x="1011268" y="912579"/>
                    <a:pt x="993720" y="954946"/>
                    <a:pt x="962482" y="986183"/>
                  </a:cubicBezTo>
                  <a:cubicBezTo>
                    <a:pt x="931245" y="1017420"/>
                    <a:pt x="888878" y="1034969"/>
                    <a:pt x="844703" y="1034969"/>
                  </a:cubicBezTo>
                  <a:lnTo>
                    <a:pt x="166566" y="1034969"/>
                  </a:lnTo>
                  <a:cubicBezTo>
                    <a:pt x="122390" y="1034969"/>
                    <a:pt x="80023" y="1017420"/>
                    <a:pt x="48786" y="986183"/>
                  </a:cubicBezTo>
                  <a:cubicBezTo>
                    <a:pt x="17549" y="954946"/>
                    <a:pt x="0" y="912579"/>
                    <a:pt x="0" y="868403"/>
                  </a:cubicBezTo>
                  <a:lnTo>
                    <a:pt x="0" y="166566"/>
                  </a:lnTo>
                  <a:cubicBezTo>
                    <a:pt x="0" y="122390"/>
                    <a:pt x="17549" y="80023"/>
                    <a:pt x="48786" y="48786"/>
                  </a:cubicBezTo>
                  <a:cubicBezTo>
                    <a:pt x="80023" y="17549"/>
                    <a:pt x="122390" y="0"/>
                    <a:pt x="166566" y="0"/>
                  </a:cubicBezTo>
                  <a:close/>
                </a:path>
              </a:pathLst>
            </a:custGeom>
            <a:gradFill>
              <a:gsLst>
                <a:gs pos="0">
                  <a:srgbClr val="1BBC9B"/>
                </a:gs>
                <a:gs pos="100000">
                  <a:srgbClr val="15BAD3"/>
                </a:gs>
              </a:gsLst>
              <a:lin ang="270000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4"/>
            <p:cNvSpPr txBox="1"/>
            <p:nvPr/>
          </p:nvSpPr>
          <p:spPr>
            <a:xfrm>
              <a:off x="0" y="-38100"/>
              <a:ext cx="1011300" cy="107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55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2" name="Google Shape;152;p14"/>
          <p:cNvGrpSpPr/>
          <p:nvPr/>
        </p:nvGrpSpPr>
        <p:grpSpPr>
          <a:xfrm>
            <a:off x="11775975" y="7573225"/>
            <a:ext cx="1799979" cy="1169699"/>
            <a:chOff x="0" y="-38100"/>
            <a:chExt cx="727529" cy="299700"/>
          </a:xfrm>
        </p:grpSpPr>
        <p:sp>
          <p:nvSpPr>
            <p:cNvPr id="153" name="Google Shape;153;p14"/>
            <p:cNvSpPr/>
            <p:nvPr/>
          </p:nvSpPr>
          <p:spPr>
            <a:xfrm>
              <a:off x="0" y="0"/>
              <a:ext cx="727529" cy="261557"/>
            </a:xfrm>
            <a:custGeom>
              <a:rect b="b" l="l" r="r" t="t"/>
              <a:pathLst>
                <a:path extrusionOk="0" h="261557" w="727529">
                  <a:moveTo>
                    <a:pt x="44923" y="0"/>
                  </a:moveTo>
                  <a:lnTo>
                    <a:pt x="682606" y="0"/>
                  </a:lnTo>
                  <a:cubicBezTo>
                    <a:pt x="707416" y="0"/>
                    <a:pt x="727529" y="20113"/>
                    <a:pt x="727529" y="44923"/>
                  </a:cubicBezTo>
                  <a:lnTo>
                    <a:pt x="727529" y="216634"/>
                  </a:lnTo>
                  <a:cubicBezTo>
                    <a:pt x="727529" y="241444"/>
                    <a:pt x="707416" y="261557"/>
                    <a:pt x="682606" y="261557"/>
                  </a:cubicBezTo>
                  <a:lnTo>
                    <a:pt x="44923" y="261557"/>
                  </a:lnTo>
                  <a:cubicBezTo>
                    <a:pt x="20113" y="261557"/>
                    <a:pt x="0" y="241444"/>
                    <a:pt x="0" y="216634"/>
                  </a:cubicBezTo>
                  <a:lnTo>
                    <a:pt x="0" y="44923"/>
                  </a:lnTo>
                  <a:cubicBezTo>
                    <a:pt x="0" y="20113"/>
                    <a:pt x="20113" y="0"/>
                    <a:pt x="44923" y="0"/>
                  </a:cubicBezTo>
                  <a:close/>
                </a:path>
              </a:pathLst>
            </a:custGeom>
            <a:solidFill>
              <a:srgbClr val="F4931E">
                <a:alpha val="898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4"/>
            <p:cNvSpPr txBox="1"/>
            <p:nvPr/>
          </p:nvSpPr>
          <p:spPr>
            <a:xfrm>
              <a:off x="0" y="-38100"/>
              <a:ext cx="727500" cy="29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55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5" name="Google Shape;155;p14"/>
          <p:cNvSpPr txBox="1"/>
          <p:nvPr/>
        </p:nvSpPr>
        <p:spPr>
          <a:xfrm>
            <a:off x="11743450" y="7791775"/>
            <a:ext cx="18606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No Cancellation Fees</a:t>
            </a:r>
            <a:endParaRPr/>
          </a:p>
        </p:txBody>
      </p:sp>
      <p:grpSp>
        <p:nvGrpSpPr>
          <p:cNvPr id="156" name="Google Shape;156;p14"/>
          <p:cNvGrpSpPr/>
          <p:nvPr/>
        </p:nvGrpSpPr>
        <p:grpSpPr>
          <a:xfrm>
            <a:off x="14610100" y="6305100"/>
            <a:ext cx="2502057" cy="2748638"/>
            <a:chOff x="0" y="-38100"/>
            <a:chExt cx="1011300" cy="1073100"/>
          </a:xfrm>
        </p:grpSpPr>
        <p:sp>
          <p:nvSpPr>
            <p:cNvPr id="157" name="Google Shape;157;p14"/>
            <p:cNvSpPr/>
            <p:nvPr/>
          </p:nvSpPr>
          <p:spPr>
            <a:xfrm>
              <a:off x="0" y="0"/>
              <a:ext cx="1011268" cy="1034969"/>
            </a:xfrm>
            <a:custGeom>
              <a:rect b="b" l="l" r="r" t="t"/>
              <a:pathLst>
                <a:path extrusionOk="0" h="1034969" w="1011268">
                  <a:moveTo>
                    <a:pt x="166566" y="0"/>
                  </a:moveTo>
                  <a:lnTo>
                    <a:pt x="844703" y="0"/>
                  </a:lnTo>
                  <a:cubicBezTo>
                    <a:pt x="888878" y="0"/>
                    <a:pt x="931245" y="17549"/>
                    <a:pt x="962482" y="48786"/>
                  </a:cubicBezTo>
                  <a:cubicBezTo>
                    <a:pt x="993720" y="80023"/>
                    <a:pt x="1011268" y="122390"/>
                    <a:pt x="1011268" y="166566"/>
                  </a:cubicBezTo>
                  <a:lnTo>
                    <a:pt x="1011268" y="868403"/>
                  </a:lnTo>
                  <a:cubicBezTo>
                    <a:pt x="1011268" y="912579"/>
                    <a:pt x="993720" y="954946"/>
                    <a:pt x="962482" y="986183"/>
                  </a:cubicBezTo>
                  <a:cubicBezTo>
                    <a:pt x="931245" y="1017420"/>
                    <a:pt x="888878" y="1034969"/>
                    <a:pt x="844703" y="1034969"/>
                  </a:cubicBezTo>
                  <a:lnTo>
                    <a:pt x="166566" y="1034969"/>
                  </a:lnTo>
                  <a:cubicBezTo>
                    <a:pt x="122390" y="1034969"/>
                    <a:pt x="80023" y="1017420"/>
                    <a:pt x="48786" y="986183"/>
                  </a:cubicBezTo>
                  <a:cubicBezTo>
                    <a:pt x="17549" y="954946"/>
                    <a:pt x="0" y="912579"/>
                    <a:pt x="0" y="868403"/>
                  </a:cubicBezTo>
                  <a:lnTo>
                    <a:pt x="0" y="166566"/>
                  </a:lnTo>
                  <a:cubicBezTo>
                    <a:pt x="0" y="122390"/>
                    <a:pt x="17549" y="80023"/>
                    <a:pt x="48786" y="48786"/>
                  </a:cubicBezTo>
                  <a:cubicBezTo>
                    <a:pt x="80023" y="17549"/>
                    <a:pt x="122390" y="0"/>
                    <a:pt x="166566" y="0"/>
                  </a:cubicBezTo>
                  <a:close/>
                </a:path>
              </a:pathLst>
            </a:custGeom>
            <a:gradFill>
              <a:gsLst>
                <a:gs pos="0">
                  <a:srgbClr val="1BBC9B"/>
                </a:gs>
                <a:gs pos="100000">
                  <a:srgbClr val="15BAD3"/>
                </a:gs>
              </a:gsLst>
              <a:lin ang="270000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4"/>
            <p:cNvSpPr txBox="1"/>
            <p:nvPr/>
          </p:nvSpPr>
          <p:spPr>
            <a:xfrm>
              <a:off x="0" y="-38100"/>
              <a:ext cx="1011300" cy="107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55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9" name="Google Shape;159;p14"/>
          <p:cNvGrpSpPr/>
          <p:nvPr/>
        </p:nvGrpSpPr>
        <p:grpSpPr>
          <a:xfrm>
            <a:off x="14925259" y="7963874"/>
            <a:ext cx="1799979" cy="767652"/>
            <a:chOff x="0" y="-38100"/>
            <a:chExt cx="727529" cy="299700"/>
          </a:xfrm>
        </p:grpSpPr>
        <p:sp>
          <p:nvSpPr>
            <p:cNvPr id="160" name="Google Shape;160;p14"/>
            <p:cNvSpPr/>
            <p:nvPr/>
          </p:nvSpPr>
          <p:spPr>
            <a:xfrm>
              <a:off x="0" y="0"/>
              <a:ext cx="727529" cy="261557"/>
            </a:xfrm>
            <a:custGeom>
              <a:rect b="b" l="l" r="r" t="t"/>
              <a:pathLst>
                <a:path extrusionOk="0" h="261557" w="727529">
                  <a:moveTo>
                    <a:pt x="44923" y="0"/>
                  </a:moveTo>
                  <a:lnTo>
                    <a:pt x="682606" y="0"/>
                  </a:lnTo>
                  <a:cubicBezTo>
                    <a:pt x="707416" y="0"/>
                    <a:pt x="727529" y="20113"/>
                    <a:pt x="727529" y="44923"/>
                  </a:cubicBezTo>
                  <a:lnTo>
                    <a:pt x="727529" y="216634"/>
                  </a:lnTo>
                  <a:cubicBezTo>
                    <a:pt x="727529" y="241444"/>
                    <a:pt x="707416" y="261557"/>
                    <a:pt x="682606" y="261557"/>
                  </a:cubicBezTo>
                  <a:lnTo>
                    <a:pt x="44923" y="261557"/>
                  </a:lnTo>
                  <a:cubicBezTo>
                    <a:pt x="20113" y="261557"/>
                    <a:pt x="0" y="241444"/>
                    <a:pt x="0" y="216634"/>
                  </a:cubicBezTo>
                  <a:lnTo>
                    <a:pt x="0" y="44923"/>
                  </a:lnTo>
                  <a:cubicBezTo>
                    <a:pt x="0" y="20113"/>
                    <a:pt x="20113" y="0"/>
                    <a:pt x="44923" y="0"/>
                  </a:cubicBezTo>
                  <a:close/>
                </a:path>
              </a:pathLst>
            </a:custGeom>
            <a:solidFill>
              <a:srgbClr val="F4931E">
                <a:alpha val="898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14"/>
            <p:cNvSpPr txBox="1"/>
            <p:nvPr/>
          </p:nvSpPr>
          <p:spPr>
            <a:xfrm>
              <a:off x="0" y="-38100"/>
              <a:ext cx="727500" cy="29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55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2" name="Google Shape;162;p14"/>
          <p:cNvSpPr txBox="1"/>
          <p:nvPr/>
        </p:nvSpPr>
        <p:spPr>
          <a:xfrm>
            <a:off x="14911472" y="8079000"/>
            <a:ext cx="1860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Free Hotel Meal</a:t>
            </a:r>
            <a:endParaRPr/>
          </a:p>
        </p:txBody>
      </p:sp>
      <p:pic>
        <p:nvPicPr>
          <p:cNvPr id="163" name="Google Shape;163;p14"/>
          <p:cNvPicPr preferRelativeResize="0"/>
          <p:nvPr/>
        </p:nvPicPr>
        <p:blipFill rotWithShape="1">
          <a:blip r:embed="rId5">
            <a:alphaModFix/>
          </a:blip>
          <a:srcRect b="8845" l="0" r="0" t="15876"/>
          <a:stretch/>
        </p:blipFill>
        <p:spPr>
          <a:xfrm>
            <a:off x="9880700" y="1564638"/>
            <a:ext cx="4345875" cy="327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54839" y="1628175"/>
            <a:ext cx="4119723" cy="3271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425400" y="6152700"/>
            <a:ext cx="1486674" cy="1486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484925" y="6162750"/>
            <a:ext cx="1674902" cy="148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1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1847451" y="6032425"/>
            <a:ext cx="1674900" cy="15948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1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4904025" y="6102675"/>
            <a:ext cx="1860600" cy="186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14"/>
          <p:cNvPicPr preferRelativeResize="0"/>
          <p:nvPr/>
        </p:nvPicPr>
        <p:blipFill rotWithShape="1">
          <a:blip r:embed="rId11">
            <a:alphaModFix/>
          </a:blip>
          <a:srcRect b="23578" l="14616" r="16011" t="21842"/>
          <a:stretch/>
        </p:blipFill>
        <p:spPr>
          <a:xfrm>
            <a:off x="8689752" y="6320075"/>
            <a:ext cx="1674900" cy="131779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0" name="Google Shape;170;p14"/>
          <p:cNvCxnSpPr>
            <a:endCxn id="169" idx="0"/>
          </p:cNvCxnSpPr>
          <p:nvPr/>
        </p:nvCxnSpPr>
        <p:spPr>
          <a:xfrm>
            <a:off x="9506802" y="4850975"/>
            <a:ext cx="20400" cy="1469100"/>
          </a:xfrm>
          <a:prstGeom prst="straightConnector1">
            <a:avLst/>
          </a:prstGeom>
          <a:noFill/>
          <a:ln cap="flat" cmpd="sng" w="114300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1" name="Google Shape;171;p14"/>
          <p:cNvCxnSpPr>
            <a:endCxn id="166" idx="0"/>
          </p:cNvCxnSpPr>
          <p:nvPr/>
        </p:nvCxnSpPr>
        <p:spPr>
          <a:xfrm flipH="1">
            <a:off x="6322376" y="4899750"/>
            <a:ext cx="3184500" cy="1263000"/>
          </a:xfrm>
          <a:prstGeom prst="straightConnector1">
            <a:avLst/>
          </a:prstGeom>
          <a:noFill/>
          <a:ln cap="flat" cmpd="sng" w="114300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2" name="Google Shape;172;p14"/>
          <p:cNvCxnSpPr/>
          <p:nvPr/>
        </p:nvCxnSpPr>
        <p:spPr>
          <a:xfrm flipH="1">
            <a:off x="3214150" y="4850975"/>
            <a:ext cx="6292800" cy="1311600"/>
          </a:xfrm>
          <a:prstGeom prst="straightConnector1">
            <a:avLst/>
          </a:prstGeom>
          <a:noFill/>
          <a:ln cap="flat" cmpd="sng" w="114300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3" name="Google Shape;173;p14"/>
          <p:cNvCxnSpPr>
            <a:endCxn id="167" idx="0"/>
          </p:cNvCxnSpPr>
          <p:nvPr/>
        </p:nvCxnSpPr>
        <p:spPr>
          <a:xfrm>
            <a:off x="9604501" y="4924225"/>
            <a:ext cx="3080400" cy="1108200"/>
          </a:xfrm>
          <a:prstGeom prst="straightConnector1">
            <a:avLst/>
          </a:prstGeom>
          <a:noFill/>
          <a:ln cap="flat" cmpd="sng" w="114300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4" name="Google Shape;174;p14"/>
          <p:cNvCxnSpPr/>
          <p:nvPr/>
        </p:nvCxnSpPr>
        <p:spPr>
          <a:xfrm>
            <a:off x="9555700" y="4826600"/>
            <a:ext cx="6024600" cy="1358100"/>
          </a:xfrm>
          <a:prstGeom prst="straightConnector1">
            <a:avLst/>
          </a:prstGeom>
          <a:noFill/>
          <a:ln cap="flat" cmpd="sng" w="114300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75" name="Google Shape;175;p14"/>
          <p:cNvPicPr preferRelativeResize="0"/>
          <p:nvPr/>
        </p:nvPicPr>
        <p:blipFill rotWithShape="1">
          <a:blip r:embed="rId12">
            <a:alphaModFix/>
          </a:blip>
          <a:srcRect b="4961" l="24548" r="22974" t="0"/>
          <a:stretch/>
        </p:blipFill>
        <p:spPr>
          <a:xfrm>
            <a:off x="8707150" y="4134132"/>
            <a:ext cx="1486674" cy="14958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r"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" name="Google Shape;180;p15"/>
          <p:cNvGrpSpPr/>
          <p:nvPr/>
        </p:nvGrpSpPr>
        <p:grpSpPr>
          <a:xfrm>
            <a:off x="16668682" y="734634"/>
            <a:ext cx="588133" cy="588133"/>
            <a:chOff x="0" y="0"/>
            <a:chExt cx="812800" cy="812800"/>
          </a:xfrm>
        </p:grpSpPr>
        <p:sp>
          <p:nvSpPr>
            <p:cNvPr id="181" name="Google Shape;181;p15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>
              <a:gsLst>
                <a:gs pos="0">
                  <a:srgbClr val="1BBC9B"/>
                </a:gs>
                <a:gs pos="100000">
                  <a:srgbClr val="15BAD3"/>
                </a:gs>
              </a:gsLst>
              <a:lin ang="27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1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3" name="Google Shape;183;p15"/>
          <p:cNvSpPr/>
          <p:nvPr/>
        </p:nvSpPr>
        <p:spPr>
          <a:xfrm>
            <a:off x="16811953" y="877904"/>
            <a:ext cx="301592" cy="301592"/>
          </a:xfrm>
          <a:custGeom>
            <a:rect b="b" l="l" r="r" t="t"/>
            <a:pathLst>
              <a:path extrusionOk="0" h="301592" w="301592">
                <a:moveTo>
                  <a:pt x="0" y="0"/>
                </a:moveTo>
                <a:lnTo>
                  <a:pt x="301592" y="0"/>
                </a:lnTo>
                <a:lnTo>
                  <a:pt x="301592" y="301592"/>
                </a:lnTo>
                <a:lnTo>
                  <a:pt x="0" y="30159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84" name="Google Shape;184;p15"/>
          <p:cNvSpPr txBox="1"/>
          <p:nvPr/>
        </p:nvSpPr>
        <p:spPr>
          <a:xfrm>
            <a:off x="2398148" y="6532375"/>
            <a:ext cx="5694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lang="en-US" sz="3000">
                <a:solidFill>
                  <a:srgbClr val="F4931E"/>
                </a:solidFill>
                <a:latin typeface="Montserrat"/>
                <a:ea typeface="Montserrat"/>
                <a:cs typeface="Montserrat"/>
                <a:sym typeface="Montserrat"/>
              </a:rPr>
              <a:t>Data Analysis</a:t>
            </a:r>
            <a:endParaRPr sz="3000">
              <a:solidFill>
                <a:srgbClr val="F4931E"/>
              </a:solidFill>
            </a:endParaRPr>
          </a:p>
        </p:txBody>
      </p:sp>
      <p:sp>
        <p:nvSpPr>
          <p:cNvPr id="185" name="Google Shape;185;p15"/>
          <p:cNvSpPr txBox="1"/>
          <p:nvPr/>
        </p:nvSpPr>
        <p:spPr>
          <a:xfrm>
            <a:off x="2474344" y="7224350"/>
            <a:ext cx="7625100" cy="22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406400" lvl="0" marL="457200" marR="0" rtl="0" algn="l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Clr>
                <a:srgbClr val="1BBC9B"/>
              </a:buClr>
              <a:buSzPts val="2800"/>
              <a:buFont typeface="Montserrat"/>
              <a:buChar char="★"/>
            </a:pPr>
            <a:r>
              <a:rPr b="1" lang="en-US" sz="2800">
                <a:solidFill>
                  <a:srgbClr val="1BBC9B"/>
                </a:solidFill>
                <a:latin typeface="Montserrat"/>
                <a:ea typeface="Montserrat"/>
                <a:cs typeface="Montserrat"/>
                <a:sym typeface="Montserrat"/>
              </a:rPr>
              <a:t>SQL + Python </a:t>
            </a:r>
            <a:endParaRPr b="1" sz="2800">
              <a:solidFill>
                <a:srgbClr val="1BBC9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06400" lvl="0" marL="457200" marR="0" rtl="0" algn="l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Clr>
                <a:srgbClr val="1BBC9B"/>
              </a:buClr>
              <a:buSzPts val="2800"/>
              <a:buFont typeface="Montserrat"/>
              <a:buChar char="★"/>
            </a:pPr>
            <a:r>
              <a:rPr b="1" lang="en-US" sz="2800">
                <a:solidFill>
                  <a:srgbClr val="1BBC9B"/>
                </a:solidFill>
                <a:latin typeface="Montserrat"/>
                <a:ea typeface="Montserrat"/>
                <a:cs typeface="Montserrat"/>
                <a:sym typeface="Montserrat"/>
              </a:rPr>
              <a:t>Unsupervised Machine Learning</a:t>
            </a:r>
            <a:endParaRPr b="1" sz="2800">
              <a:solidFill>
                <a:srgbClr val="1BBC9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06400" lvl="0" marL="457200" marR="0" rtl="0" algn="l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Clr>
                <a:srgbClr val="1BBC9B"/>
              </a:buClr>
              <a:buSzPts val="2800"/>
              <a:buFont typeface="Montserrat"/>
              <a:buChar char="★"/>
            </a:pPr>
            <a:r>
              <a:rPr b="1" lang="en-US" sz="2800">
                <a:solidFill>
                  <a:srgbClr val="1BBC9B"/>
                </a:solidFill>
                <a:latin typeface="Montserrat"/>
                <a:ea typeface="Montserrat"/>
                <a:cs typeface="Montserrat"/>
                <a:sym typeface="Montserrat"/>
              </a:rPr>
              <a:t>Scaling -&gt; PCA -&gt; k-Means Clustering</a:t>
            </a:r>
            <a:endParaRPr b="1" sz="2800">
              <a:solidFill>
                <a:srgbClr val="1BBC9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rgbClr val="1BBC9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6" name="Google Shape;186;p15"/>
          <p:cNvSpPr txBox="1"/>
          <p:nvPr/>
        </p:nvSpPr>
        <p:spPr>
          <a:xfrm>
            <a:off x="2325025" y="2392138"/>
            <a:ext cx="5354700" cy="17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00">
                <a:solidFill>
                  <a:srgbClr val="FFFF00"/>
                </a:solidFill>
                <a:latin typeface="Montserrat"/>
                <a:ea typeface="Montserrat"/>
                <a:cs typeface="Montserrat"/>
                <a:sym typeface="Montserrat"/>
              </a:rPr>
              <a:t>Cohort</a:t>
            </a:r>
            <a:endParaRPr b="1" sz="2300">
              <a:solidFill>
                <a:srgbClr val="FFFF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ontserrat"/>
              <a:buChar char="★"/>
            </a:pPr>
            <a:r>
              <a:rPr b="1" lang="en-US" sz="2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2023-01-05 to 2023-07-29</a:t>
            </a:r>
            <a:endParaRPr b="1" sz="2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ontserrat"/>
              <a:buChar char="★"/>
            </a:pPr>
            <a:r>
              <a:rPr b="1" lang="en-US" sz="2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At least  8 sessions</a:t>
            </a:r>
            <a:endParaRPr b="1" sz="2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ontserrat"/>
              <a:buChar char="★"/>
            </a:pPr>
            <a:r>
              <a:rPr b="1" lang="en-US" sz="2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5998 Customers</a:t>
            </a:r>
            <a:endParaRPr b="1" sz="2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87" name="Google Shape;187;p15"/>
          <p:cNvGrpSpPr/>
          <p:nvPr/>
        </p:nvGrpSpPr>
        <p:grpSpPr>
          <a:xfrm>
            <a:off x="1028700" y="734634"/>
            <a:ext cx="588142" cy="588142"/>
            <a:chOff x="0" y="0"/>
            <a:chExt cx="812800" cy="812800"/>
          </a:xfrm>
        </p:grpSpPr>
        <p:sp>
          <p:nvSpPr>
            <p:cNvPr id="188" name="Google Shape;188;p15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>
              <a:gsLst>
                <a:gs pos="0">
                  <a:srgbClr val="1BBC9B"/>
                </a:gs>
                <a:gs pos="100000">
                  <a:srgbClr val="15BAD3"/>
                </a:gs>
              </a:gsLst>
              <a:lin ang="270000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5"/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0" name="Google Shape;190;p15"/>
          <p:cNvSpPr/>
          <p:nvPr/>
        </p:nvSpPr>
        <p:spPr>
          <a:xfrm>
            <a:off x="1146689" y="852623"/>
            <a:ext cx="352154" cy="352154"/>
          </a:xfrm>
          <a:custGeom>
            <a:rect b="b" l="l" r="r" t="t"/>
            <a:pathLst>
              <a:path extrusionOk="0" h="352154" w="352154">
                <a:moveTo>
                  <a:pt x="0" y="0"/>
                </a:moveTo>
                <a:lnTo>
                  <a:pt x="352155" y="0"/>
                </a:lnTo>
                <a:lnTo>
                  <a:pt x="352155" y="352154"/>
                </a:lnTo>
                <a:lnTo>
                  <a:pt x="0" y="35215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91" name="Google Shape;191;p15"/>
          <p:cNvSpPr txBox="1"/>
          <p:nvPr/>
        </p:nvSpPr>
        <p:spPr>
          <a:xfrm>
            <a:off x="1845544" y="839804"/>
            <a:ext cx="891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999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Travel</a:t>
            </a:r>
            <a:endParaRPr/>
          </a:p>
        </p:txBody>
      </p:sp>
      <p:grpSp>
        <p:nvGrpSpPr>
          <p:cNvPr id="192" name="Google Shape;192;p15"/>
          <p:cNvGrpSpPr/>
          <p:nvPr/>
        </p:nvGrpSpPr>
        <p:grpSpPr>
          <a:xfrm>
            <a:off x="1845550" y="2123026"/>
            <a:ext cx="14596753" cy="4096217"/>
            <a:chOff x="0" y="-38100"/>
            <a:chExt cx="4740129" cy="1219802"/>
          </a:xfrm>
        </p:grpSpPr>
        <p:sp>
          <p:nvSpPr>
            <p:cNvPr id="193" name="Google Shape;193;p15"/>
            <p:cNvSpPr/>
            <p:nvPr/>
          </p:nvSpPr>
          <p:spPr>
            <a:xfrm>
              <a:off x="0" y="0"/>
              <a:ext cx="4740129" cy="1181702"/>
            </a:xfrm>
            <a:custGeom>
              <a:rect b="b" l="l" r="r" t="t"/>
              <a:pathLst>
                <a:path extrusionOk="0" h="1181702" w="4740129">
                  <a:moveTo>
                    <a:pt x="18033" y="0"/>
                  </a:moveTo>
                  <a:lnTo>
                    <a:pt x="4722096" y="0"/>
                  </a:lnTo>
                  <a:cubicBezTo>
                    <a:pt x="4732055" y="0"/>
                    <a:pt x="4740129" y="8074"/>
                    <a:pt x="4740129" y="18033"/>
                  </a:cubicBezTo>
                  <a:lnTo>
                    <a:pt x="4740129" y="1163669"/>
                  </a:lnTo>
                  <a:cubicBezTo>
                    <a:pt x="4740129" y="1168452"/>
                    <a:pt x="4738229" y="1173039"/>
                    <a:pt x="4734847" y="1176420"/>
                  </a:cubicBezTo>
                  <a:cubicBezTo>
                    <a:pt x="4731465" y="1179802"/>
                    <a:pt x="4726879" y="1181702"/>
                    <a:pt x="4722096" y="1181702"/>
                  </a:cubicBezTo>
                  <a:lnTo>
                    <a:pt x="18033" y="1181702"/>
                  </a:lnTo>
                  <a:cubicBezTo>
                    <a:pt x="8074" y="1181702"/>
                    <a:pt x="0" y="1173628"/>
                    <a:pt x="0" y="1163669"/>
                  </a:cubicBezTo>
                  <a:lnTo>
                    <a:pt x="0" y="18033"/>
                  </a:lnTo>
                  <a:cubicBezTo>
                    <a:pt x="0" y="8074"/>
                    <a:pt x="8074" y="0"/>
                    <a:pt x="18033" y="0"/>
                  </a:cubicBezTo>
                  <a:close/>
                </a:path>
              </a:pathLst>
            </a:custGeom>
            <a:gradFill>
              <a:gsLst>
                <a:gs pos="0">
                  <a:srgbClr val="1BBC9B"/>
                </a:gs>
                <a:gs pos="100000">
                  <a:srgbClr val="15BAD3"/>
                </a:gs>
              </a:gsLst>
              <a:lin ang="270000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5"/>
            <p:cNvSpPr txBox="1"/>
            <p:nvPr/>
          </p:nvSpPr>
          <p:spPr>
            <a:xfrm>
              <a:off x="0" y="-38100"/>
              <a:ext cx="4740000" cy="1219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55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5" name="Google Shape;195;p15"/>
          <p:cNvGrpSpPr/>
          <p:nvPr/>
        </p:nvGrpSpPr>
        <p:grpSpPr>
          <a:xfrm>
            <a:off x="2226825" y="2392150"/>
            <a:ext cx="5694639" cy="3424001"/>
            <a:chOff x="0" y="0"/>
            <a:chExt cx="812800" cy="812800"/>
          </a:xfrm>
        </p:grpSpPr>
        <p:sp>
          <p:nvSpPr>
            <p:cNvPr id="196" name="Google Shape;196;p15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493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5"/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55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8" name="Google Shape;198;p15"/>
          <p:cNvSpPr txBox="1"/>
          <p:nvPr/>
        </p:nvSpPr>
        <p:spPr>
          <a:xfrm>
            <a:off x="2737250" y="839804"/>
            <a:ext cx="1245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999" u="none" cap="none" strike="noStrike">
                <a:solidFill>
                  <a:srgbClr val="1BBC9B"/>
                </a:solidFill>
                <a:latin typeface="Montserrat"/>
                <a:ea typeface="Montserrat"/>
                <a:cs typeface="Montserrat"/>
                <a:sym typeface="Montserrat"/>
              </a:rPr>
              <a:t>Tide</a:t>
            </a:r>
            <a:endParaRPr/>
          </a:p>
        </p:txBody>
      </p:sp>
      <p:sp>
        <p:nvSpPr>
          <p:cNvPr id="199" name="Google Shape;199;p15"/>
          <p:cNvSpPr txBox="1"/>
          <p:nvPr/>
        </p:nvSpPr>
        <p:spPr>
          <a:xfrm>
            <a:off x="14129596" y="839800"/>
            <a:ext cx="2502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99">
                <a:latin typeface="Montserrat"/>
                <a:ea typeface="Montserrat"/>
                <a:cs typeface="Montserrat"/>
                <a:sym typeface="Montserrat"/>
              </a:rPr>
              <a:t>Methodology</a:t>
            </a:r>
            <a:endParaRPr/>
          </a:p>
        </p:txBody>
      </p:sp>
      <p:pic>
        <p:nvPicPr>
          <p:cNvPr id="200" name="Google Shape;200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468600" y="5553329"/>
            <a:ext cx="5354699" cy="405354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01" name="Google Shape;201;p15"/>
          <p:cNvSpPr txBox="1"/>
          <p:nvPr/>
        </p:nvSpPr>
        <p:spPr>
          <a:xfrm>
            <a:off x="2792400" y="2830900"/>
            <a:ext cx="4735200" cy="24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FFFF00"/>
                </a:solidFill>
                <a:latin typeface="Montserrat"/>
                <a:ea typeface="Montserrat"/>
                <a:cs typeface="Montserrat"/>
                <a:sym typeface="Montserrat"/>
              </a:rPr>
              <a:t>Cohort</a:t>
            </a:r>
            <a:br>
              <a:rPr b="1" lang="en-US" sz="2500">
                <a:solidFill>
                  <a:srgbClr val="FFFF0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b="1" sz="1000">
              <a:solidFill>
                <a:srgbClr val="FFFF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746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Montserrat"/>
              <a:buChar char="★"/>
            </a:pPr>
            <a:r>
              <a:rPr b="1" lang="en-US" sz="2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2023-01-05 to 2023-07-29</a:t>
            </a:r>
            <a:endParaRPr b="1" sz="2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746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Montserrat"/>
              <a:buChar char="★"/>
            </a:pPr>
            <a:r>
              <a:rPr b="1" lang="en-US" sz="2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At least 8 sessions</a:t>
            </a:r>
            <a:endParaRPr b="1" sz="2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746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Montserrat"/>
              <a:buChar char="★"/>
            </a:pPr>
            <a:r>
              <a:rPr b="1" lang="en-US" sz="2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5998 Customers</a:t>
            </a:r>
            <a:endParaRPr b="1" sz="2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02" name="Google Shape;202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75025" y="2504025"/>
            <a:ext cx="1488825" cy="1083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841944" y="1976956"/>
            <a:ext cx="4921459" cy="37629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r"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8" name="Google Shape;208;p16"/>
          <p:cNvGrpSpPr/>
          <p:nvPr/>
        </p:nvGrpSpPr>
        <p:grpSpPr>
          <a:xfrm>
            <a:off x="16668682" y="734634"/>
            <a:ext cx="588133" cy="588133"/>
            <a:chOff x="0" y="0"/>
            <a:chExt cx="812800" cy="812800"/>
          </a:xfrm>
        </p:grpSpPr>
        <p:sp>
          <p:nvSpPr>
            <p:cNvPr id="209" name="Google Shape;209;p16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>
              <a:gsLst>
                <a:gs pos="0">
                  <a:srgbClr val="1BBC9B"/>
                </a:gs>
                <a:gs pos="100000">
                  <a:srgbClr val="15BAD3"/>
                </a:gs>
              </a:gsLst>
              <a:lin ang="27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1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1" name="Google Shape;211;p16"/>
          <p:cNvSpPr/>
          <p:nvPr/>
        </p:nvSpPr>
        <p:spPr>
          <a:xfrm>
            <a:off x="16811953" y="877904"/>
            <a:ext cx="301592" cy="301592"/>
          </a:xfrm>
          <a:custGeom>
            <a:rect b="b" l="l" r="r" t="t"/>
            <a:pathLst>
              <a:path extrusionOk="0" h="301592" w="301592">
                <a:moveTo>
                  <a:pt x="0" y="0"/>
                </a:moveTo>
                <a:lnTo>
                  <a:pt x="301592" y="0"/>
                </a:lnTo>
                <a:lnTo>
                  <a:pt x="301592" y="301592"/>
                </a:lnTo>
                <a:lnTo>
                  <a:pt x="0" y="30159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12" name="Google Shape;212;p16"/>
          <p:cNvSpPr txBox="1"/>
          <p:nvPr/>
        </p:nvSpPr>
        <p:spPr>
          <a:xfrm>
            <a:off x="2336600" y="1655050"/>
            <a:ext cx="75546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999">
                <a:latin typeface="Montserrat"/>
                <a:ea typeface="Montserrat"/>
                <a:cs typeface="Montserrat"/>
                <a:sym typeface="Montserrat"/>
              </a:rPr>
              <a:t>6 </a:t>
            </a:r>
            <a:r>
              <a:rPr b="1" lang="en-US" sz="4999">
                <a:latin typeface="Montserrat"/>
                <a:ea typeface="Montserrat"/>
                <a:cs typeface="Montserrat"/>
                <a:sym typeface="Montserrat"/>
              </a:rPr>
              <a:t>Customer</a:t>
            </a:r>
            <a:r>
              <a:rPr b="1" lang="en-US" sz="4999"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900"/>
          </a:p>
        </p:txBody>
      </p:sp>
      <p:sp>
        <p:nvSpPr>
          <p:cNvPr id="213" name="Google Shape;213;p16"/>
          <p:cNvSpPr txBox="1"/>
          <p:nvPr/>
        </p:nvSpPr>
        <p:spPr>
          <a:xfrm>
            <a:off x="6515708" y="1655042"/>
            <a:ext cx="5256600" cy="8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499">
                <a:solidFill>
                  <a:srgbClr val="1BBC9B"/>
                </a:solidFill>
                <a:latin typeface="Montserrat"/>
                <a:ea typeface="Montserrat"/>
                <a:cs typeface="Montserrat"/>
                <a:sym typeface="Montserrat"/>
              </a:rPr>
              <a:t>Segments</a:t>
            </a:r>
            <a:endParaRPr/>
          </a:p>
        </p:txBody>
      </p:sp>
      <p:grpSp>
        <p:nvGrpSpPr>
          <p:cNvPr id="214" name="Google Shape;214;p16"/>
          <p:cNvGrpSpPr/>
          <p:nvPr/>
        </p:nvGrpSpPr>
        <p:grpSpPr>
          <a:xfrm>
            <a:off x="1028700" y="734634"/>
            <a:ext cx="588142" cy="588142"/>
            <a:chOff x="0" y="0"/>
            <a:chExt cx="812800" cy="812800"/>
          </a:xfrm>
        </p:grpSpPr>
        <p:sp>
          <p:nvSpPr>
            <p:cNvPr id="215" name="Google Shape;215;p16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>
              <a:gsLst>
                <a:gs pos="0">
                  <a:srgbClr val="1BBC9B"/>
                </a:gs>
                <a:gs pos="100000">
                  <a:srgbClr val="15BAD3"/>
                </a:gs>
              </a:gsLst>
              <a:lin ang="270000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16"/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7" name="Google Shape;217;p16"/>
          <p:cNvSpPr/>
          <p:nvPr/>
        </p:nvSpPr>
        <p:spPr>
          <a:xfrm>
            <a:off x="1146689" y="852623"/>
            <a:ext cx="352154" cy="352154"/>
          </a:xfrm>
          <a:custGeom>
            <a:rect b="b" l="l" r="r" t="t"/>
            <a:pathLst>
              <a:path extrusionOk="0" h="352154" w="352154">
                <a:moveTo>
                  <a:pt x="0" y="0"/>
                </a:moveTo>
                <a:lnTo>
                  <a:pt x="352155" y="0"/>
                </a:lnTo>
                <a:lnTo>
                  <a:pt x="352155" y="352154"/>
                </a:lnTo>
                <a:lnTo>
                  <a:pt x="0" y="35215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18" name="Google Shape;218;p16"/>
          <p:cNvSpPr txBox="1"/>
          <p:nvPr/>
        </p:nvSpPr>
        <p:spPr>
          <a:xfrm>
            <a:off x="1845544" y="839804"/>
            <a:ext cx="891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999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Travel</a:t>
            </a:r>
            <a:endParaRPr/>
          </a:p>
        </p:txBody>
      </p:sp>
      <p:sp>
        <p:nvSpPr>
          <p:cNvPr id="219" name="Google Shape;219;p16"/>
          <p:cNvSpPr txBox="1"/>
          <p:nvPr/>
        </p:nvSpPr>
        <p:spPr>
          <a:xfrm>
            <a:off x="2737250" y="839804"/>
            <a:ext cx="1245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999" u="none" cap="none" strike="noStrike">
                <a:solidFill>
                  <a:srgbClr val="1BBC9B"/>
                </a:solidFill>
                <a:latin typeface="Montserrat"/>
                <a:ea typeface="Montserrat"/>
                <a:cs typeface="Montserrat"/>
                <a:sym typeface="Montserrat"/>
              </a:rPr>
              <a:t>Tide</a:t>
            </a:r>
            <a:endParaRPr/>
          </a:p>
        </p:txBody>
      </p:sp>
      <p:sp>
        <p:nvSpPr>
          <p:cNvPr id="220" name="Google Shape;220;p16"/>
          <p:cNvSpPr txBox="1"/>
          <p:nvPr/>
        </p:nvSpPr>
        <p:spPr>
          <a:xfrm>
            <a:off x="14129596" y="839800"/>
            <a:ext cx="2502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99">
                <a:latin typeface="Montserrat"/>
                <a:ea typeface="Montserrat"/>
                <a:cs typeface="Montserrat"/>
                <a:sym typeface="Montserrat"/>
              </a:rPr>
              <a:t>Key Findings</a:t>
            </a:r>
            <a:endParaRPr/>
          </a:p>
        </p:txBody>
      </p:sp>
      <p:pic>
        <p:nvPicPr>
          <p:cNvPr id="221" name="Google Shape;221;p16"/>
          <p:cNvPicPr preferRelativeResize="0"/>
          <p:nvPr/>
        </p:nvPicPr>
        <p:blipFill rotWithShape="1">
          <a:blip r:embed="rId5">
            <a:alphaModFix/>
          </a:blip>
          <a:srcRect b="0" l="25099" r="0" t="0"/>
          <a:stretch/>
        </p:blipFill>
        <p:spPr>
          <a:xfrm>
            <a:off x="9654375" y="2846375"/>
            <a:ext cx="8229725" cy="65341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22" name="Google Shape;222;p16"/>
          <p:cNvGraphicFramePr/>
          <p:nvPr/>
        </p:nvGraphicFramePr>
        <p:xfrm>
          <a:off x="795975" y="2901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{EBEAFE3F-FDB3-4745-B79B-48A0DAFAABFC}</a:tableStyleId>
              </a:tblPr>
              <a:tblGrid>
                <a:gridCol w="1354375"/>
                <a:gridCol w="5358125"/>
              </a:tblGrid>
              <a:tr h="1182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Trip length +++</a:t>
                      </a:r>
                      <a:endParaRPr sz="2400"/>
                    </a:p>
                    <a:p>
                      <a:pPr indent="0" lvl="0" marL="0" marR="0" rtl="0" algn="l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Total &amp; Per-Trip Spending +++</a:t>
                      </a:r>
                      <a:endParaRPr sz="2400"/>
                    </a:p>
                    <a:p>
                      <a:pPr indent="0" lvl="0" marL="0" marR="0" rtl="0" algn="l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Flight Distance +++</a:t>
                      </a:r>
                      <a:endParaRPr sz="24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37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Page</a:t>
                      </a:r>
                      <a:r>
                        <a:rPr lang="en-US" sz="2400"/>
                        <a:t>-Clicks &amp; </a:t>
                      </a:r>
                      <a:r>
                        <a:rPr lang="en-US" sz="2400">
                          <a:solidFill>
                            <a:schemeClr val="dk1"/>
                          </a:solidFill>
                        </a:rPr>
                        <a:t>Session Duration</a:t>
                      </a:r>
                      <a:r>
                        <a:rPr lang="en-US" sz="2400"/>
                        <a:t> +++</a:t>
                      </a:r>
                      <a:endParaRPr sz="2400"/>
                    </a:p>
                    <a:p>
                      <a:pPr indent="0" lvl="0" marL="0" rtl="0" algn="l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C</a:t>
                      </a:r>
                      <a:r>
                        <a:rPr lang="en-US" sz="2400"/>
                        <a:t>ancellation Rate +++</a:t>
                      </a:r>
                      <a:endParaRPr sz="2400"/>
                    </a:p>
                    <a:p>
                      <a:pPr indent="0" lvl="0" marL="0" rtl="0" algn="l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Recent Booking - - </a:t>
                      </a:r>
                      <a:endParaRPr sz="24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37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chemeClr val="dk1"/>
                          </a:solidFill>
                        </a:rPr>
                        <a:t>No. of Flights: &amp; Trips +++</a:t>
                      </a:r>
                      <a:endParaRPr sz="24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chemeClr val="dk1"/>
                          </a:solidFill>
                        </a:rPr>
                        <a:t>Purchase Rate +++</a:t>
                      </a:r>
                      <a:endParaRPr sz="24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400">
                          <a:solidFill>
                            <a:schemeClr val="dk1"/>
                          </a:solidFill>
                        </a:rPr>
                        <a:t>T</a:t>
                      </a:r>
                      <a:r>
                        <a:rPr lang="en-US" sz="2400">
                          <a:solidFill>
                            <a:schemeClr val="dk1"/>
                          </a:solidFill>
                        </a:rPr>
                        <a:t>otal Spending +++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37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chemeClr val="dk1"/>
                          </a:solidFill>
                        </a:rPr>
                        <a:t>Trip Length - - - </a:t>
                      </a:r>
                      <a:endParaRPr sz="24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chemeClr val="dk1"/>
                          </a:solidFill>
                        </a:rPr>
                        <a:t>Total &amp; Per-Trip Spending: - -</a:t>
                      </a:r>
                      <a:endParaRPr sz="24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400">
                          <a:solidFill>
                            <a:schemeClr val="dk1"/>
                          </a:solidFill>
                        </a:rPr>
                        <a:t>Age: ++</a:t>
                      </a:r>
                      <a:endParaRPr sz="24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37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chemeClr val="dk1"/>
                          </a:solidFill>
                        </a:rPr>
                        <a:t>Trip length ++</a:t>
                      </a:r>
                      <a:endParaRPr sz="24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chemeClr val="dk1"/>
                          </a:solidFill>
                        </a:rPr>
                        <a:t>Total &amp; Per-Trip Spending: ++</a:t>
                      </a:r>
                      <a:endParaRPr sz="24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400">
                          <a:solidFill>
                            <a:schemeClr val="dk1"/>
                          </a:solidFill>
                        </a:rPr>
                        <a:t>Age: - -</a:t>
                      </a:r>
                      <a:endParaRPr sz="24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37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chemeClr val="dk1"/>
                          </a:solidFill>
                        </a:rPr>
                        <a:t>No. of Flights &amp; Trips: - - -</a:t>
                      </a:r>
                      <a:endParaRPr sz="24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chemeClr val="dk1"/>
                          </a:solidFill>
                        </a:rPr>
                        <a:t>Trip Length: - -</a:t>
                      </a:r>
                      <a:endParaRPr sz="24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400">
                          <a:solidFill>
                            <a:schemeClr val="dk1"/>
                          </a:solidFill>
                        </a:rPr>
                        <a:t>Total &amp; Per-Trip Spending - - -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223" name="Google Shape;223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00176" y="2936825"/>
            <a:ext cx="1061600" cy="100214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16"/>
          <p:cNvPicPr preferRelativeResize="0"/>
          <p:nvPr/>
        </p:nvPicPr>
        <p:blipFill rotWithShape="1">
          <a:blip r:embed="rId7">
            <a:alphaModFix/>
          </a:blip>
          <a:srcRect b="18074" l="10668" r="11230" t="7018"/>
          <a:stretch/>
        </p:blipFill>
        <p:spPr>
          <a:xfrm>
            <a:off x="771650" y="3990575"/>
            <a:ext cx="1061604" cy="97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16"/>
          <p:cNvPicPr preferRelativeResize="0"/>
          <p:nvPr/>
        </p:nvPicPr>
        <p:blipFill rotWithShape="1">
          <a:blip r:embed="rId8">
            <a:alphaModFix/>
          </a:blip>
          <a:srcRect b="13025" l="10109" r="10101" t="15053"/>
          <a:stretch/>
        </p:blipFill>
        <p:spPr>
          <a:xfrm>
            <a:off x="771650" y="5120525"/>
            <a:ext cx="1061602" cy="9568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16"/>
          <p:cNvPicPr preferRelativeResize="0"/>
          <p:nvPr/>
        </p:nvPicPr>
        <p:blipFill rotWithShape="1">
          <a:blip r:embed="rId9">
            <a:alphaModFix/>
          </a:blip>
          <a:srcRect b="32134" l="14602" r="0" t="0"/>
          <a:stretch/>
        </p:blipFill>
        <p:spPr>
          <a:xfrm>
            <a:off x="624963" y="7190300"/>
            <a:ext cx="1412034" cy="112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1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79950" y="8236275"/>
            <a:ext cx="1245000" cy="115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1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800200" y="6185700"/>
            <a:ext cx="1061600" cy="106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16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553800" y="3052435"/>
            <a:ext cx="2948175" cy="61658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r"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4" name="Google Shape;234;p17"/>
          <p:cNvGrpSpPr/>
          <p:nvPr/>
        </p:nvGrpSpPr>
        <p:grpSpPr>
          <a:xfrm>
            <a:off x="16668682" y="734634"/>
            <a:ext cx="588142" cy="588142"/>
            <a:chOff x="0" y="0"/>
            <a:chExt cx="812800" cy="812800"/>
          </a:xfrm>
        </p:grpSpPr>
        <p:sp>
          <p:nvSpPr>
            <p:cNvPr id="235" name="Google Shape;235;p17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>
              <a:gsLst>
                <a:gs pos="0">
                  <a:srgbClr val="1BBC9B"/>
                </a:gs>
                <a:gs pos="100000">
                  <a:srgbClr val="15BAD3"/>
                </a:gs>
              </a:gsLst>
              <a:lin ang="270000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17"/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7" name="Google Shape;237;p17"/>
          <p:cNvSpPr/>
          <p:nvPr/>
        </p:nvSpPr>
        <p:spPr>
          <a:xfrm>
            <a:off x="16811953" y="877904"/>
            <a:ext cx="301592" cy="301592"/>
          </a:xfrm>
          <a:custGeom>
            <a:rect b="b" l="l" r="r" t="t"/>
            <a:pathLst>
              <a:path extrusionOk="0" h="301592" w="301592">
                <a:moveTo>
                  <a:pt x="0" y="0"/>
                </a:moveTo>
                <a:lnTo>
                  <a:pt x="301592" y="0"/>
                </a:lnTo>
                <a:lnTo>
                  <a:pt x="301592" y="301592"/>
                </a:lnTo>
                <a:lnTo>
                  <a:pt x="0" y="30159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238" name="Google Shape;238;p17"/>
          <p:cNvGrpSpPr/>
          <p:nvPr/>
        </p:nvGrpSpPr>
        <p:grpSpPr>
          <a:xfrm>
            <a:off x="1028700" y="734634"/>
            <a:ext cx="588142" cy="588142"/>
            <a:chOff x="0" y="0"/>
            <a:chExt cx="812800" cy="812800"/>
          </a:xfrm>
        </p:grpSpPr>
        <p:sp>
          <p:nvSpPr>
            <p:cNvPr id="239" name="Google Shape;239;p17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>
              <a:gsLst>
                <a:gs pos="0">
                  <a:srgbClr val="1BBC9B"/>
                </a:gs>
                <a:gs pos="100000">
                  <a:srgbClr val="15BAD3"/>
                </a:gs>
              </a:gsLst>
              <a:lin ang="270000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17"/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1" name="Google Shape;241;p17"/>
          <p:cNvSpPr/>
          <p:nvPr/>
        </p:nvSpPr>
        <p:spPr>
          <a:xfrm>
            <a:off x="1146689" y="852623"/>
            <a:ext cx="352154" cy="352154"/>
          </a:xfrm>
          <a:custGeom>
            <a:rect b="b" l="l" r="r" t="t"/>
            <a:pathLst>
              <a:path extrusionOk="0" h="352154" w="352154">
                <a:moveTo>
                  <a:pt x="0" y="0"/>
                </a:moveTo>
                <a:lnTo>
                  <a:pt x="352155" y="0"/>
                </a:lnTo>
                <a:lnTo>
                  <a:pt x="352155" y="352154"/>
                </a:lnTo>
                <a:lnTo>
                  <a:pt x="0" y="35215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42" name="Google Shape;242;p17"/>
          <p:cNvSpPr txBox="1"/>
          <p:nvPr/>
        </p:nvSpPr>
        <p:spPr>
          <a:xfrm>
            <a:off x="1845544" y="839804"/>
            <a:ext cx="891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999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Travel</a:t>
            </a:r>
            <a:endParaRPr/>
          </a:p>
        </p:txBody>
      </p:sp>
      <p:sp>
        <p:nvSpPr>
          <p:cNvPr id="243" name="Google Shape;243;p17"/>
          <p:cNvSpPr txBox="1"/>
          <p:nvPr/>
        </p:nvSpPr>
        <p:spPr>
          <a:xfrm>
            <a:off x="2737250" y="839804"/>
            <a:ext cx="1245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999" u="none" cap="none" strike="noStrike">
                <a:solidFill>
                  <a:srgbClr val="1BBC9B"/>
                </a:solidFill>
                <a:latin typeface="Montserrat"/>
                <a:ea typeface="Montserrat"/>
                <a:cs typeface="Montserrat"/>
                <a:sym typeface="Montserrat"/>
              </a:rPr>
              <a:t>Tide</a:t>
            </a:r>
            <a:endParaRPr/>
          </a:p>
        </p:txBody>
      </p:sp>
      <p:grpSp>
        <p:nvGrpSpPr>
          <p:cNvPr id="244" name="Google Shape;244;p17"/>
          <p:cNvGrpSpPr/>
          <p:nvPr/>
        </p:nvGrpSpPr>
        <p:grpSpPr>
          <a:xfrm>
            <a:off x="1953600" y="6773699"/>
            <a:ext cx="2502057" cy="2748638"/>
            <a:chOff x="0" y="-38100"/>
            <a:chExt cx="1011300" cy="1073100"/>
          </a:xfrm>
        </p:grpSpPr>
        <p:sp>
          <p:nvSpPr>
            <p:cNvPr id="245" name="Google Shape;245;p17"/>
            <p:cNvSpPr/>
            <p:nvPr/>
          </p:nvSpPr>
          <p:spPr>
            <a:xfrm>
              <a:off x="0" y="0"/>
              <a:ext cx="1011268" cy="1034969"/>
            </a:xfrm>
            <a:custGeom>
              <a:rect b="b" l="l" r="r" t="t"/>
              <a:pathLst>
                <a:path extrusionOk="0" h="1034969" w="1011268">
                  <a:moveTo>
                    <a:pt x="166566" y="0"/>
                  </a:moveTo>
                  <a:lnTo>
                    <a:pt x="844703" y="0"/>
                  </a:lnTo>
                  <a:cubicBezTo>
                    <a:pt x="888878" y="0"/>
                    <a:pt x="931245" y="17549"/>
                    <a:pt x="962482" y="48786"/>
                  </a:cubicBezTo>
                  <a:cubicBezTo>
                    <a:pt x="993720" y="80023"/>
                    <a:pt x="1011268" y="122390"/>
                    <a:pt x="1011268" y="166566"/>
                  </a:cubicBezTo>
                  <a:lnTo>
                    <a:pt x="1011268" y="868403"/>
                  </a:lnTo>
                  <a:cubicBezTo>
                    <a:pt x="1011268" y="912579"/>
                    <a:pt x="993720" y="954946"/>
                    <a:pt x="962482" y="986183"/>
                  </a:cubicBezTo>
                  <a:cubicBezTo>
                    <a:pt x="931245" y="1017420"/>
                    <a:pt x="888878" y="1034969"/>
                    <a:pt x="844703" y="1034969"/>
                  </a:cubicBezTo>
                  <a:lnTo>
                    <a:pt x="166566" y="1034969"/>
                  </a:lnTo>
                  <a:cubicBezTo>
                    <a:pt x="122390" y="1034969"/>
                    <a:pt x="80023" y="1017420"/>
                    <a:pt x="48786" y="986183"/>
                  </a:cubicBezTo>
                  <a:cubicBezTo>
                    <a:pt x="17549" y="954946"/>
                    <a:pt x="0" y="912579"/>
                    <a:pt x="0" y="868403"/>
                  </a:cubicBezTo>
                  <a:lnTo>
                    <a:pt x="0" y="166566"/>
                  </a:lnTo>
                  <a:cubicBezTo>
                    <a:pt x="0" y="122390"/>
                    <a:pt x="17549" y="80023"/>
                    <a:pt x="48786" y="48786"/>
                  </a:cubicBezTo>
                  <a:cubicBezTo>
                    <a:pt x="80023" y="17549"/>
                    <a:pt x="122390" y="0"/>
                    <a:pt x="166566" y="0"/>
                  </a:cubicBezTo>
                  <a:close/>
                </a:path>
              </a:pathLst>
            </a:custGeom>
            <a:gradFill>
              <a:gsLst>
                <a:gs pos="0">
                  <a:srgbClr val="1BBC9B"/>
                </a:gs>
                <a:gs pos="100000">
                  <a:srgbClr val="15BAD3"/>
                </a:gs>
              </a:gsLst>
              <a:lin ang="270000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17"/>
            <p:cNvSpPr txBox="1"/>
            <p:nvPr/>
          </p:nvSpPr>
          <p:spPr>
            <a:xfrm>
              <a:off x="0" y="-38100"/>
              <a:ext cx="1011300" cy="107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55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7" name="Google Shape;247;p17"/>
          <p:cNvGrpSpPr/>
          <p:nvPr/>
        </p:nvGrpSpPr>
        <p:grpSpPr>
          <a:xfrm>
            <a:off x="2268750" y="8030425"/>
            <a:ext cx="1799979" cy="1169699"/>
            <a:chOff x="0" y="-38100"/>
            <a:chExt cx="727529" cy="299700"/>
          </a:xfrm>
        </p:grpSpPr>
        <p:sp>
          <p:nvSpPr>
            <p:cNvPr id="248" name="Google Shape;248;p17"/>
            <p:cNvSpPr/>
            <p:nvPr/>
          </p:nvSpPr>
          <p:spPr>
            <a:xfrm>
              <a:off x="0" y="0"/>
              <a:ext cx="727529" cy="261557"/>
            </a:xfrm>
            <a:custGeom>
              <a:rect b="b" l="l" r="r" t="t"/>
              <a:pathLst>
                <a:path extrusionOk="0" h="261557" w="727529">
                  <a:moveTo>
                    <a:pt x="44923" y="0"/>
                  </a:moveTo>
                  <a:lnTo>
                    <a:pt x="682606" y="0"/>
                  </a:lnTo>
                  <a:cubicBezTo>
                    <a:pt x="707416" y="0"/>
                    <a:pt x="727529" y="20113"/>
                    <a:pt x="727529" y="44923"/>
                  </a:cubicBezTo>
                  <a:lnTo>
                    <a:pt x="727529" y="216634"/>
                  </a:lnTo>
                  <a:cubicBezTo>
                    <a:pt x="727529" y="241444"/>
                    <a:pt x="707416" y="261557"/>
                    <a:pt x="682606" y="261557"/>
                  </a:cubicBezTo>
                  <a:lnTo>
                    <a:pt x="44923" y="261557"/>
                  </a:lnTo>
                  <a:cubicBezTo>
                    <a:pt x="20113" y="261557"/>
                    <a:pt x="0" y="241444"/>
                    <a:pt x="0" y="216634"/>
                  </a:cubicBezTo>
                  <a:lnTo>
                    <a:pt x="0" y="44923"/>
                  </a:lnTo>
                  <a:cubicBezTo>
                    <a:pt x="0" y="20113"/>
                    <a:pt x="20113" y="0"/>
                    <a:pt x="44923" y="0"/>
                  </a:cubicBezTo>
                  <a:close/>
                </a:path>
              </a:pathLst>
            </a:custGeom>
            <a:solidFill>
              <a:srgbClr val="F4931E">
                <a:alpha val="898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17"/>
            <p:cNvSpPr txBox="1"/>
            <p:nvPr/>
          </p:nvSpPr>
          <p:spPr>
            <a:xfrm>
              <a:off x="0" y="-38100"/>
              <a:ext cx="727500" cy="29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55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50" name="Google Shape;250;p17"/>
          <p:cNvSpPr txBox="1"/>
          <p:nvPr/>
        </p:nvSpPr>
        <p:spPr>
          <a:xfrm>
            <a:off x="2268750" y="8166600"/>
            <a:ext cx="18606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Free Hotel Night with Flight</a:t>
            </a:r>
            <a:endParaRPr/>
          </a:p>
        </p:txBody>
      </p:sp>
      <p:grpSp>
        <p:nvGrpSpPr>
          <p:cNvPr id="251" name="Google Shape;251;p17"/>
          <p:cNvGrpSpPr/>
          <p:nvPr/>
        </p:nvGrpSpPr>
        <p:grpSpPr>
          <a:xfrm>
            <a:off x="5091525" y="6773699"/>
            <a:ext cx="2502057" cy="2748638"/>
            <a:chOff x="0" y="-38100"/>
            <a:chExt cx="1011300" cy="1073100"/>
          </a:xfrm>
        </p:grpSpPr>
        <p:sp>
          <p:nvSpPr>
            <p:cNvPr id="252" name="Google Shape;252;p17"/>
            <p:cNvSpPr/>
            <p:nvPr/>
          </p:nvSpPr>
          <p:spPr>
            <a:xfrm>
              <a:off x="0" y="0"/>
              <a:ext cx="1011268" cy="1034969"/>
            </a:xfrm>
            <a:custGeom>
              <a:rect b="b" l="l" r="r" t="t"/>
              <a:pathLst>
                <a:path extrusionOk="0" h="1034969" w="1011268">
                  <a:moveTo>
                    <a:pt x="166566" y="0"/>
                  </a:moveTo>
                  <a:lnTo>
                    <a:pt x="844703" y="0"/>
                  </a:lnTo>
                  <a:cubicBezTo>
                    <a:pt x="888878" y="0"/>
                    <a:pt x="931245" y="17549"/>
                    <a:pt x="962482" y="48786"/>
                  </a:cubicBezTo>
                  <a:cubicBezTo>
                    <a:pt x="993720" y="80023"/>
                    <a:pt x="1011268" y="122390"/>
                    <a:pt x="1011268" y="166566"/>
                  </a:cubicBezTo>
                  <a:lnTo>
                    <a:pt x="1011268" y="868403"/>
                  </a:lnTo>
                  <a:cubicBezTo>
                    <a:pt x="1011268" y="912579"/>
                    <a:pt x="993720" y="954946"/>
                    <a:pt x="962482" y="986183"/>
                  </a:cubicBezTo>
                  <a:cubicBezTo>
                    <a:pt x="931245" y="1017420"/>
                    <a:pt x="888878" y="1034969"/>
                    <a:pt x="844703" y="1034969"/>
                  </a:cubicBezTo>
                  <a:lnTo>
                    <a:pt x="166566" y="1034969"/>
                  </a:lnTo>
                  <a:cubicBezTo>
                    <a:pt x="122390" y="1034969"/>
                    <a:pt x="80023" y="1017420"/>
                    <a:pt x="48786" y="986183"/>
                  </a:cubicBezTo>
                  <a:cubicBezTo>
                    <a:pt x="17549" y="954946"/>
                    <a:pt x="0" y="912579"/>
                    <a:pt x="0" y="868403"/>
                  </a:cubicBezTo>
                  <a:lnTo>
                    <a:pt x="0" y="166566"/>
                  </a:lnTo>
                  <a:cubicBezTo>
                    <a:pt x="0" y="122390"/>
                    <a:pt x="17549" y="80023"/>
                    <a:pt x="48786" y="48786"/>
                  </a:cubicBezTo>
                  <a:cubicBezTo>
                    <a:pt x="80023" y="17549"/>
                    <a:pt x="122390" y="0"/>
                    <a:pt x="166566" y="0"/>
                  </a:cubicBezTo>
                  <a:close/>
                </a:path>
              </a:pathLst>
            </a:custGeom>
            <a:gradFill>
              <a:gsLst>
                <a:gs pos="0">
                  <a:srgbClr val="1BBC9B"/>
                </a:gs>
                <a:gs pos="100000">
                  <a:srgbClr val="15BAD3"/>
                </a:gs>
              </a:gsLst>
              <a:lin ang="270000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17"/>
            <p:cNvSpPr txBox="1"/>
            <p:nvPr/>
          </p:nvSpPr>
          <p:spPr>
            <a:xfrm>
              <a:off x="0" y="-38100"/>
              <a:ext cx="1011300" cy="107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55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4" name="Google Shape;254;p17"/>
          <p:cNvGrpSpPr/>
          <p:nvPr/>
        </p:nvGrpSpPr>
        <p:grpSpPr>
          <a:xfrm>
            <a:off x="5406675" y="8048125"/>
            <a:ext cx="1799979" cy="1169699"/>
            <a:chOff x="0" y="-38100"/>
            <a:chExt cx="727529" cy="299700"/>
          </a:xfrm>
        </p:grpSpPr>
        <p:sp>
          <p:nvSpPr>
            <p:cNvPr id="255" name="Google Shape;255;p17"/>
            <p:cNvSpPr/>
            <p:nvPr/>
          </p:nvSpPr>
          <p:spPr>
            <a:xfrm>
              <a:off x="0" y="0"/>
              <a:ext cx="727529" cy="261557"/>
            </a:xfrm>
            <a:custGeom>
              <a:rect b="b" l="l" r="r" t="t"/>
              <a:pathLst>
                <a:path extrusionOk="0" h="261557" w="727529">
                  <a:moveTo>
                    <a:pt x="44923" y="0"/>
                  </a:moveTo>
                  <a:lnTo>
                    <a:pt x="682606" y="0"/>
                  </a:lnTo>
                  <a:cubicBezTo>
                    <a:pt x="707416" y="0"/>
                    <a:pt x="727529" y="20113"/>
                    <a:pt x="727529" y="44923"/>
                  </a:cubicBezTo>
                  <a:lnTo>
                    <a:pt x="727529" y="216634"/>
                  </a:lnTo>
                  <a:cubicBezTo>
                    <a:pt x="727529" y="241444"/>
                    <a:pt x="707416" y="261557"/>
                    <a:pt x="682606" y="261557"/>
                  </a:cubicBezTo>
                  <a:lnTo>
                    <a:pt x="44923" y="261557"/>
                  </a:lnTo>
                  <a:cubicBezTo>
                    <a:pt x="20113" y="261557"/>
                    <a:pt x="0" y="241444"/>
                    <a:pt x="0" y="216634"/>
                  </a:cubicBezTo>
                  <a:lnTo>
                    <a:pt x="0" y="44923"/>
                  </a:lnTo>
                  <a:cubicBezTo>
                    <a:pt x="0" y="20113"/>
                    <a:pt x="20113" y="0"/>
                    <a:pt x="44923" y="0"/>
                  </a:cubicBezTo>
                  <a:close/>
                </a:path>
              </a:pathLst>
            </a:custGeom>
            <a:solidFill>
              <a:srgbClr val="F4931E">
                <a:alpha val="898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17"/>
            <p:cNvSpPr txBox="1"/>
            <p:nvPr/>
          </p:nvSpPr>
          <p:spPr>
            <a:xfrm>
              <a:off x="0" y="-38100"/>
              <a:ext cx="727500" cy="29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55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57" name="Google Shape;257;p17"/>
          <p:cNvSpPr txBox="1"/>
          <p:nvPr/>
        </p:nvSpPr>
        <p:spPr>
          <a:xfrm>
            <a:off x="5513225" y="8247475"/>
            <a:ext cx="16749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Free </a:t>
            </a:r>
            <a:br>
              <a:rPr b="1"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1"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Checked  Bag</a:t>
            </a:r>
            <a:endParaRPr/>
          </a:p>
        </p:txBody>
      </p:sp>
      <p:grpSp>
        <p:nvGrpSpPr>
          <p:cNvPr id="258" name="Google Shape;258;p17"/>
          <p:cNvGrpSpPr/>
          <p:nvPr/>
        </p:nvGrpSpPr>
        <p:grpSpPr>
          <a:xfrm>
            <a:off x="8235350" y="6773699"/>
            <a:ext cx="2502057" cy="2748638"/>
            <a:chOff x="0" y="-38100"/>
            <a:chExt cx="1011300" cy="1073100"/>
          </a:xfrm>
        </p:grpSpPr>
        <p:sp>
          <p:nvSpPr>
            <p:cNvPr id="259" name="Google Shape;259;p17"/>
            <p:cNvSpPr/>
            <p:nvPr/>
          </p:nvSpPr>
          <p:spPr>
            <a:xfrm>
              <a:off x="0" y="0"/>
              <a:ext cx="1011268" cy="1034969"/>
            </a:xfrm>
            <a:custGeom>
              <a:rect b="b" l="l" r="r" t="t"/>
              <a:pathLst>
                <a:path extrusionOk="0" h="1034969" w="1011268">
                  <a:moveTo>
                    <a:pt x="166566" y="0"/>
                  </a:moveTo>
                  <a:lnTo>
                    <a:pt x="844703" y="0"/>
                  </a:lnTo>
                  <a:cubicBezTo>
                    <a:pt x="888878" y="0"/>
                    <a:pt x="931245" y="17549"/>
                    <a:pt x="962482" y="48786"/>
                  </a:cubicBezTo>
                  <a:cubicBezTo>
                    <a:pt x="993720" y="80023"/>
                    <a:pt x="1011268" y="122390"/>
                    <a:pt x="1011268" y="166566"/>
                  </a:cubicBezTo>
                  <a:lnTo>
                    <a:pt x="1011268" y="868403"/>
                  </a:lnTo>
                  <a:cubicBezTo>
                    <a:pt x="1011268" y="912579"/>
                    <a:pt x="993720" y="954946"/>
                    <a:pt x="962482" y="986183"/>
                  </a:cubicBezTo>
                  <a:cubicBezTo>
                    <a:pt x="931245" y="1017420"/>
                    <a:pt x="888878" y="1034969"/>
                    <a:pt x="844703" y="1034969"/>
                  </a:cubicBezTo>
                  <a:lnTo>
                    <a:pt x="166566" y="1034969"/>
                  </a:lnTo>
                  <a:cubicBezTo>
                    <a:pt x="122390" y="1034969"/>
                    <a:pt x="80023" y="1017420"/>
                    <a:pt x="48786" y="986183"/>
                  </a:cubicBezTo>
                  <a:cubicBezTo>
                    <a:pt x="17549" y="954946"/>
                    <a:pt x="0" y="912579"/>
                    <a:pt x="0" y="868403"/>
                  </a:cubicBezTo>
                  <a:lnTo>
                    <a:pt x="0" y="166566"/>
                  </a:lnTo>
                  <a:cubicBezTo>
                    <a:pt x="0" y="122390"/>
                    <a:pt x="17549" y="80023"/>
                    <a:pt x="48786" y="48786"/>
                  </a:cubicBezTo>
                  <a:cubicBezTo>
                    <a:pt x="80023" y="17549"/>
                    <a:pt x="122390" y="0"/>
                    <a:pt x="166566" y="0"/>
                  </a:cubicBezTo>
                  <a:close/>
                </a:path>
              </a:pathLst>
            </a:custGeom>
            <a:gradFill>
              <a:gsLst>
                <a:gs pos="0">
                  <a:srgbClr val="1BBC9B"/>
                </a:gs>
                <a:gs pos="100000">
                  <a:srgbClr val="15BAD3"/>
                </a:gs>
              </a:gsLst>
              <a:lin ang="270000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17"/>
            <p:cNvSpPr txBox="1"/>
            <p:nvPr/>
          </p:nvSpPr>
          <p:spPr>
            <a:xfrm>
              <a:off x="0" y="-38100"/>
              <a:ext cx="1011300" cy="107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55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61" name="Google Shape;261;p17"/>
          <p:cNvGrpSpPr/>
          <p:nvPr/>
        </p:nvGrpSpPr>
        <p:grpSpPr>
          <a:xfrm>
            <a:off x="8550500" y="8166601"/>
            <a:ext cx="1799979" cy="1033515"/>
            <a:chOff x="0" y="-38100"/>
            <a:chExt cx="727529" cy="299700"/>
          </a:xfrm>
        </p:grpSpPr>
        <p:sp>
          <p:nvSpPr>
            <p:cNvPr id="262" name="Google Shape;262;p17"/>
            <p:cNvSpPr/>
            <p:nvPr/>
          </p:nvSpPr>
          <p:spPr>
            <a:xfrm>
              <a:off x="0" y="0"/>
              <a:ext cx="727529" cy="261557"/>
            </a:xfrm>
            <a:custGeom>
              <a:rect b="b" l="l" r="r" t="t"/>
              <a:pathLst>
                <a:path extrusionOk="0" h="261557" w="727529">
                  <a:moveTo>
                    <a:pt x="44923" y="0"/>
                  </a:moveTo>
                  <a:lnTo>
                    <a:pt x="682606" y="0"/>
                  </a:lnTo>
                  <a:cubicBezTo>
                    <a:pt x="707416" y="0"/>
                    <a:pt x="727529" y="20113"/>
                    <a:pt x="727529" y="44923"/>
                  </a:cubicBezTo>
                  <a:lnTo>
                    <a:pt x="727529" y="216634"/>
                  </a:lnTo>
                  <a:cubicBezTo>
                    <a:pt x="727529" y="241444"/>
                    <a:pt x="707416" y="261557"/>
                    <a:pt x="682606" y="261557"/>
                  </a:cubicBezTo>
                  <a:lnTo>
                    <a:pt x="44923" y="261557"/>
                  </a:lnTo>
                  <a:cubicBezTo>
                    <a:pt x="20113" y="261557"/>
                    <a:pt x="0" y="241444"/>
                    <a:pt x="0" y="216634"/>
                  </a:cubicBezTo>
                  <a:lnTo>
                    <a:pt x="0" y="44923"/>
                  </a:lnTo>
                  <a:cubicBezTo>
                    <a:pt x="0" y="20113"/>
                    <a:pt x="20113" y="0"/>
                    <a:pt x="44923" y="0"/>
                  </a:cubicBezTo>
                  <a:close/>
                </a:path>
              </a:pathLst>
            </a:custGeom>
            <a:solidFill>
              <a:srgbClr val="F4931E">
                <a:alpha val="898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17"/>
            <p:cNvSpPr txBox="1"/>
            <p:nvPr/>
          </p:nvSpPr>
          <p:spPr>
            <a:xfrm>
              <a:off x="0" y="-38100"/>
              <a:ext cx="727500" cy="29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55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64" name="Google Shape;264;p17"/>
          <p:cNvSpPr txBox="1"/>
          <p:nvPr/>
        </p:nvSpPr>
        <p:spPr>
          <a:xfrm>
            <a:off x="8765332" y="8395200"/>
            <a:ext cx="13704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Package</a:t>
            </a:r>
            <a:r>
              <a:rPr b="1"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Discount</a:t>
            </a:r>
            <a:endParaRPr/>
          </a:p>
        </p:txBody>
      </p:sp>
      <p:grpSp>
        <p:nvGrpSpPr>
          <p:cNvPr id="265" name="Google Shape;265;p17"/>
          <p:cNvGrpSpPr/>
          <p:nvPr/>
        </p:nvGrpSpPr>
        <p:grpSpPr>
          <a:xfrm>
            <a:off x="11460825" y="6773699"/>
            <a:ext cx="2502057" cy="2748638"/>
            <a:chOff x="0" y="-38100"/>
            <a:chExt cx="1011300" cy="1073100"/>
          </a:xfrm>
        </p:grpSpPr>
        <p:sp>
          <p:nvSpPr>
            <p:cNvPr id="266" name="Google Shape;266;p17"/>
            <p:cNvSpPr/>
            <p:nvPr/>
          </p:nvSpPr>
          <p:spPr>
            <a:xfrm>
              <a:off x="0" y="0"/>
              <a:ext cx="1011268" cy="1034969"/>
            </a:xfrm>
            <a:custGeom>
              <a:rect b="b" l="l" r="r" t="t"/>
              <a:pathLst>
                <a:path extrusionOk="0" h="1034969" w="1011268">
                  <a:moveTo>
                    <a:pt x="166566" y="0"/>
                  </a:moveTo>
                  <a:lnTo>
                    <a:pt x="844703" y="0"/>
                  </a:lnTo>
                  <a:cubicBezTo>
                    <a:pt x="888878" y="0"/>
                    <a:pt x="931245" y="17549"/>
                    <a:pt x="962482" y="48786"/>
                  </a:cubicBezTo>
                  <a:cubicBezTo>
                    <a:pt x="993720" y="80023"/>
                    <a:pt x="1011268" y="122390"/>
                    <a:pt x="1011268" y="166566"/>
                  </a:cubicBezTo>
                  <a:lnTo>
                    <a:pt x="1011268" y="868403"/>
                  </a:lnTo>
                  <a:cubicBezTo>
                    <a:pt x="1011268" y="912579"/>
                    <a:pt x="993720" y="954946"/>
                    <a:pt x="962482" y="986183"/>
                  </a:cubicBezTo>
                  <a:cubicBezTo>
                    <a:pt x="931245" y="1017420"/>
                    <a:pt x="888878" y="1034969"/>
                    <a:pt x="844703" y="1034969"/>
                  </a:cubicBezTo>
                  <a:lnTo>
                    <a:pt x="166566" y="1034969"/>
                  </a:lnTo>
                  <a:cubicBezTo>
                    <a:pt x="122390" y="1034969"/>
                    <a:pt x="80023" y="1017420"/>
                    <a:pt x="48786" y="986183"/>
                  </a:cubicBezTo>
                  <a:cubicBezTo>
                    <a:pt x="17549" y="954946"/>
                    <a:pt x="0" y="912579"/>
                    <a:pt x="0" y="868403"/>
                  </a:cubicBezTo>
                  <a:lnTo>
                    <a:pt x="0" y="166566"/>
                  </a:lnTo>
                  <a:cubicBezTo>
                    <a:pt x="0" y="122390"/>
                    <a:pt x="17549" y="80023"/>
                    <a:pt x="48786" y="48786"/>
                  </a:cubicBezTo>
                  <a:cubicBezTo>
                    <a:pt x="80023" y="17549"/>
                    <a:pt x="122390" y="0"/>
                    <a:pt x="166566" y="0"/>
                  </a:cubicBezTo>
                  <a:close/>
                </a:path>
              </a:pathLst>
            </a:custGeom>
            <a:gradFill>
              <a:gsLst>
                <a:gs pos="0">
                  <a:srgbClr val="1BBC9B"/>
                </a:gs>
                <a:gs pos="100000">
                  <a:srgbClr val="15BAD3"/>
                </a:gs>
              </a:gsLst>
              <a:lin ang="270000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17"/>
            <p:cNvSpPr txBox="1"/>
            <p:nvPr/>
          </p:nvSpPr>
          <p:spPr>
            <a:xfrm>
              <a:off x="0" y="-38100"/>
              <a:ext cx="1011300" cy="107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55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68" name="Google Shape;268;p17"/>
          <p:cNvGrpSpPr/>
          <p:nvPr/>
        </p:nvGrpSpPr>
        <p:grpSpPr>
          <a:xfrm>
            <a:off x="11775975" y="8030425"/>
            <a:ext cx="1799979" cy="1169699"/>
            <a:chOff x="0" y="-38100"/>
            <a:chExt cx="727529" cy="299700"/>
          </a:xfrm>
        </p:grpSpPr>
        <p:sp>
          <p:nvSpPr>
            <p:cNvPr id="269" name="Google Shape;269;p17"/>
            <p:cNvSpPr/>
            <p:nvPr/>
          </p:nvSpPr>
          <p:spPr>
            <a:xfrm>
              <a:off x="0" y="0"/>
              <a:ext cx="727529" cy="261557"/>
            </a:xfrm>
            <a:custGeom>
              <a:rect b="b" l="l" r="r" t="t"/>
              <a:pathLst>
                <a:path extrusionOk="0" h="261557" w="727529">
                  <a:moveTo>
                    <a:pt x="44923" y="0"/>
                  </a:moveTo>
                  <a:lnTo>
                    <a:pt x="682606" y="0"/>
                  </a:lnTo>
                  <a:cubicBezTo>
                    <a:pt x="707416" y="0"/>
                    <a:pt x="727529" y="20113"/>
                    <a:pt x="727529" y="44923"/>
                  </a:cubicBezTo>
                  <a:lnTo>
                    <a:pt x="727529" y="216634"/>
                  </a:lnTo>
                  <a:cubicBezTo>
                    <a:pt x="727529" y="241444"/>
                    <a:pt x="707416" y="261557"/>
                    <a:pt x="682606" y="261557"/>
                  </a:cubicBezTo>
                  <a:lnTo>
                    <a:pt x="44923" y="261557"/>
                  </a:lnTo>
                  <a:cubicBezTo>
                    <a:pt x="20113" y="261557"/>
                    <a:pt x="0" y="241444"/>
                    <a:pt x="0" y="216634"/>
                  </a:cubicBezTo>
                  <a:lnTo>
                    <a:pt x="0" y="44923"/>
                  </a:lnTo>
                  <a:cubicBezTo>
                    <a:pt x="0" y="20113"/>
                    <a:pt x="20113" y="0"/>
                    <a:pt x="44923" y="0"/>
                  </a:cubicBezTo>
                  <a:close/>
                </a:path>
              </a:pathLst>
            </a:custGeom>
            <a:solidFill>
              <a:srgbClr val="F4931E">
                <a:alpha val="898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17"/>
            <p:cNvSpPr txBox="1"/>
            <p:nvPr/>
          </p:nvSpPr>
          <p:spPr>
            <a:xfrm>
              <a:off x="0" y="-38100"/>
              <a:ext cx="727500" cy="29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55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71" name="Google Shape;271;p17"/>
          <p:cNvSpPr txBox="1"/>
          <p:nvPr/>
        </p:nvSpPr>
        <p:spPr>
          <a:xfrm>
            <a:off x="11743450" y="8248975"/>
            <a:ext cx="18606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No Cancellation Fees</a:t>
            </a:r>
            <a:endParaRPr/>
          </a:p>
        </p:txBody>
      </p:sp>
      <p:grpSp>
        <p:nvGrpSpPr>
          <p:cNvPr id="272" name="Google Shape;272;p17"/>
          <p:cNvGrpSpPr/>
          <p:nvPr/>
        </p:nvGrpSpPr>
        <p:grpSpPr>
          <a:xfrm>
            <a:off x="14610100" y="6762299"/>
            <a:ext cx="2502057" cy="2748638"/>
            <a:chOff x="0" y="-38100"/>
            <a:chExt cx="1011300" cy="1073100"/>
          </a:xfrm>
        </p:grpSpPr>
        <p:sp>
          <p:nvSpPr>
            <p:cNvPr id="273" name="Google Shape;273;p17"/>
            <p:cNvSpPr/>
            <p:nvPr/>
          </p:nvSpPr>
          <p:spPr>
            <a:xfrm>
              <a:off x="0" y="0"/>
              <a:ext cx="1011268" cy="1034969"/>
            </a:xfrm>
            <a:custGeom>
              <a:rect b="b" l="l" r="r" t="t"/>
              <a:pathLst>
                <a:path extrusionOk="0" h="1034969" w="1011268">
                  <a:moveTo>
                    <a:pt x="166566" y="0"/>
                  </a:moveTo>
                  <a:lnTo>
                    <a:pt x="844703" y="0"/>
                  </a:lnTo>
                  <a:cubicBezTo>
                    <a:pt x="888878" y="0"/>
                    <a:pt x="931245" y="17549"/>
                    <a:pt x="962482" y="48786"/>
                  </a:cubicBezTo>
                  <a:cubicBezTo>
                    <a:pt x="993720" y="80023"/>
                    <a:pt x="1011268" y="122390"/>
                    <a:pt x="1011268" y="166566"/>
                  </a:cubicBezTo>
                  <a:lnTo>
                    <a:pt x="1011268" y="868403"/>
                  </a:lnTo>
                  <a:cubicBezTo>
                    <a:pt x="1011268" y="912579"/>
                    <a:pt x="993720" y="954946"/>
                    <a:pt x="962482" y="986183"/>
                  </a:cubicBezTo>
                  <a:cubicBezTo>
                    <a:pt x="931245" y="1017420"/>
                    <a:pt x="888878" y="1034969"/>
                    <a:pt x="844703" y="1034969"/>
                  </a:cubicBezTo>
                  <a:lnTo>
                    <a:pt x="166566" y="1034969"/>
                  </a:lnTo>
                  <a:cubicBezTo>
                    <a:pt x="122390" y="1034969"/>
                    <a:pt x="80023" y="1017420"/>
                    <a:pt x="48786" y="986183"/>
                  </a:cubicBezTo>
                  <a:cubicBezTo>
                    <a:pt x="17549" y="954946"/>
                    <a:pt x="0" y="912579"/>
                    <a:pt x="0" y="868403"/>
                  </a:cubicBezTo>
                  <a:lnTo>
                    <a:pt x="0" y="166566"/>
                  </a:lnTo>
                  <a:cubicBezTo>
                    <a:pt x="0" y="122390"/>
                    <a:pt x="17549" y="80023"/>
                    <a:pt x="48786" y="48786"/>
                  </a:cubicBezTo>
                  <a:cubicBezTo>
                    <a:pt x="80023" y="17549"/>
                    <a:pt x="122390" y="0"/>
                    <a:pt x="166566" y="0"/>
                  </a:cubicBezTo>
                  <a:close/>
                </a:path>
              </a:pathLst>
            </a:custGeom>
            <a:gradFill>
              <a:gsLst>
                <a:gs pos="0">
                  <a:srgbClr val="1BBC9B"/>
                </a:gs>
                <a:gs pos="100000">
                  <a:srgbClr val="15BAD3"/>
                </a:gs>
              </a:gsLst>
              <a:lin ang="270000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17"/>
            <p:cNvSpPr txBox="1"/>
            <p:nvPr/>
          </p:nvSpPr>
          <p:spPr>
            <a:xfrm>
              <a:off x="0" y="-38100"/>
              <a:ext cx="1011300" cy="107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55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75" name="Google Shape;275;p17"/>
          <p:cNvGrpSpPr/>
          <p:nvPr/>
        </p:nvGrpSpPr>
        <p:grpSpPr>
          <a:xfrm>
            <a:off x="14925259" y="8421074"/>
            <a:ext cx="1799979" cy="767652"/>
            <a:chOff x="0" y="-38100"/>
            <a:chExt cx="727529" cy="299700"/>
          </a:xfrm>
        </p:grpSpPr>
        <p:sp>
          <p:nvSpPr>
            <p:cNvPr id="276" name="Google Shape;276;p17"/>
            <p:cNvSpPr/>
            <p:nvPr/>
          </p:nvSpPr>
          <p:spPr>
            <a:xfrm>
              <a:off x="0" y="0"/>
              <a:ext cx="727529" cy="261557"/>
            </a:xfrm>
            <a:custGeom>
              <a:rect b="b" l="l" r="r" t="t"/>
              <a:pathLst>
                <a:path extrusionOk="0" h="261557" w="727529">
                  <a:moveTo>
                    <a:pt x="44923" y="0"/>
                  </a:moveTo>
                  <a:lnTo>
                    <a:pt x="682606" y="0"/>
                  </a:lnTo>
                  <a:cubicBezTo>
                    <a:pt x="707416" y="0"/>
                    <a:pt x="727529" y="20113"/>
                    <a:pt x="727529" y="44923"/>
                  </a:cubicBezTo>
                  <a:lnTo>
                    <a:pt x="727529" y="216634"/>
                  </a:lnTo>
                  <a:cubicBezTo>
                    <a:pt x="727529" y="241444"/>
                    <a:pt x="707416" y="261557"/>
                    <a:pt x="682606" y="261557"/>
                  </a:cubicBezTo>
                  <a:lnTo>
                    <a:pt x="44923" y="261557"/>
                  </a:lnTo>
                  <a:cubicBezTo>
                    <a:pt x="20113" y="261557"/>
                    <a:pt x="0" y="241444"/>
                    <a:pt x="0" y="216634"/>
                  </a:cubicBezTo>
                  <a:lnTo>
                    <a:pt x="0" y="44923"/>
                  </a:lnTo>
                  <a:cubicBezTo>
                    <a:pt x="0" y="20113"/>
                    <a:pt x="20113" y="0"/>
                    <a:pt x="44923" y="0"/>
                  </a:cubicBezTo>
                  <a:close/>
                </a:path>
              </a:pathLst>
            </a:custGeom>
            <a:solidFill>
              <a:srgbClr val="F4931E">
                <a:alpha val="898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17"/>
            <p:cNvSpPr txBox="1"/>
            <p:nvPr/>
          </p:nvSpPr>
          <p:spPr>
            <a:xfrm>
              <a:off x="0" y="-38100"/>
              <a:ext cx="727500" cy="29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55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78" name="Google Shape;278;p17"/>
          <p:cNvSpPr txBox="1"/>
          <p:nvPr/>
        </p:nvSpPr>
        <p:spPr>
          <a:xfrm>
            <a:off x="14911472" y="8536200"/>
            <a:ext cx="1860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Free Hotel Meal</a:t>
            </a:r>
            <a:endParaRPr/>
          </a:p>
        </p:txBody>
      </p:sp>
      <p:pic>
        <p:nvPicPr>
          <p:cNvPr id="279" name="Google Shape;279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25400" y="6609900"/>
            <a:ext cx="1486674" cy="1486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84925" y="6619950"/>
            <a:ext cx="1674902" cy="148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847451" y="6489625"/>
            <a:ext cx="1674900" cy="15948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4904025" y="6559875"/>
            <a:ext cx="1860600" cy="186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17"/>
          <p:cNvPicPr preferRelativeResize="0"/>
          <p:nvPr/>
        </p:nvPicPr>
        <p:blipFill rotWithShape="1">
          <a:blip r:embed="rId9">
            <a:alphaModFix/>
          </a:blip>
          <a:srcRect b="23578" l="14616" r="16011" t="21842"/>
          <a:stretch/>
        </p:blipFill>
        <p:spPr>
          <a:xfrm>
            <a:off x="8689752" y="6777275"/>
            <a:ext cx="1674900" cy="1317793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17"/>
          <p:cNvSpPr txBox="1"/>
          <p:nvPr/>
        </p:nvSpPr>
        <p:spPr>
          <a:xfrm>
            <a:off x="4263360" y="1147600"/>
            <a:ext cx="96408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latin typeface="Montserrat"/>
                <a:ea typeface="Montserrat"/>
                <a:cs typeface="Montserrat"/>
                <a:sym typeface="Montserrat"/>
              </a:rPr>
              <a:t>Assign</a:t>
            </a:r>
            <a:r>
              <a:rPr b="1" lang="en-US" sz="4800">
                <a:latin typeface="Montserrat"/>
                <a:ea typeface="Montserrat"/>
                <a:cs typeface="Montserrat"/>
                <a:sym typeface="Montserrat"/>
              </a:rPr>
              <a:t>ed </a:t>
            </a:r>
            <a:r>
              <a:rPr b="1" lang="en-US" sz="4800">
                <a:solidFill>
                  <a:srgbClr val="1BBC9B"/>
                </a:solidFill>
                <a:latin typeface="Montserrat"/>
                <a:ea typeface="Montserrat"/>
                <a:cs typeface="Montserrat"/>
                <a:sym typeface="Montserrat"/>
              </a:rPr>
              <a:t>PERKS</a:t>
            </a:r>
            <a:endParaRPr sz="4800"/>
          </a:p>
        </p:txBody>
      </p:sp>
      <p:sp>
        <p:nvSpPr>
          <p:cNvPr id="285" name="Google Shape;285;p17"/>
          <p:cNvSpPr txBox="1"/>
          <p:nvPr/>
        </p:nvSpPr>
        <p:spPr>
          <a:xfrm>
            <a:off x="13556676" y="839800"/>
            <a:ext cx="3075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99">
                <a:latin typeface="Montserrat"/>
                <a:ea typeface="Montserrat"/>
                <a:cs typeface="Montserrat"/>
                <a:sym typeface="Montserrat"/>
              </a:rPr>
              <a:t>Assigned</a:t>
            </a:r>
            <a:r>
              <a:rPr b="1" lang="en-US" sz="1999">
                <a:latin typeface="Montserrat"/>
                <a:ea typeface="Montserrat"/>
                <a:cs typeface="Montserrat"/>
                <a:sym typeface="Montserrat"/>
              </a:rPr>
              <a:t> Perks </a:t>
            </a:r>
            <a:endParaRPr/>
          </a:p>
        </p:txBody>
      </p:sp>
      <p:pic>
        <p:nvPicPr>
          <p:cNvPr id="286" name="Google Shape;286;p1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768050" y="2621299"/>
            <a:ext cx="1095829" cy="1278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17"/>
          <p:cNvPicPr preferRelativeResize="0"/>
          <p:nvPr/>
        </p:nvPicPr>
        <p:blipFill rotWithShape="1">
          <a:blip r:embed="rId11">
            <a:alphaModFix/>
          </a:blip>
          <a:srcRect b="18074" l="10668" r="11230" t="7018"/>
          <a:stretch/>
        </p:blipFill>
        <p:spPr>
          <a:xfrm>
            <a:off x="12670377" y="2636969"/>
            <a:ext cx="1095834" cy="1246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17"/>
          <p:cNvPicPr preferRelativeResize="0"/>
          <p:nvPr/>
        </p:nvPicPr>
        <p:blipFill rotWithShape="1">
          <a:blip r:embed="rId12">
            <a:alphaModFix/>
          </a:blip>
          <a:srcRect b="13025" l="10109" r="10101" t="15053"/>
          <a:stretch/>
        </p:blipFill>
        <p:spPr>
          <a:xfrm>
            <a:off x="2272994" y="2650187"/>
            <a:ext cx="1095830" cy="12205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17"/>
          <p:cNvPicPr preferRelativeResize="0"/>
          <p:nvPr/>
        </p:nvPicPr>
        <p:blipFill rotWithShape="1">
          <a:blip r:embed="rId13">
            <a:alphaModFix/>
          </a:blip>
          <a:srcRect b="32134" l="14602" r="0" t="0"/>
          <a:stretch/>
        </p:blipFill>
        <p:spPr>
          <a:xfrm>
            <a:off x="7263097" y="2544712"/>
            <a:ext cx="1457563" cy="14314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17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5077650" y="2458525"/>
            <a:ext cx="1486675" cy="15082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17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10030486" y="2583382"/>
            <a:ext cx="1095830" cy="1354162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92" name="Google Shape;292;p17"/>
          <p:cNvGraphicFramePr/>
          <p:nvPr/>
        </p:nvGraphicFramePr>
        <p:xfrm>
          <a:off x="1390800" y="4191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{EBEAFE3F-FDB3-4745-B79B-48A0DAFAABFC}</a:tableStyleId>
              </a:tblPr>
              <a:tblGrid>
                <a:gridCol w="2657450"/>
                <a:gridCol w="2657450"/>
                <a:gridCol w="2657450"/>
                <a:gridCol w="2657450"/>
                <a:gridCol w="2657450"/>
                <a:gridCol w="26574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rgbClr val="F4931E"/>
                          </a:solidFill>
                        </a:rPr>
                        <a:t>High-Spending Frequent Flyers</a:t>
                      </a:r>
                      <a:endParaRPr b="1" sz="2000">
                        <a:solidFill>
                          <a:srgbClr val="F4931E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rgbClr val="F4931E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Luxury Long-Trip Travelers</a:t>
                      </a:r>
                      <a:endParaRPr b="1" sz="2000">
                        <a:solidFill>
                          <a:srgbClr val="F4931E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rgbClr val="F4931E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Young Leisure Travelers</a:t>
                      </a:r>
                      <a:endParaRPr b="1" sz="2000">
                        <a:solidFill>
                          <a:srgbClr val="F4931E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rgbClr val="F4931E"/>
                          </a:solidFill>
                        </a:rPr>
                        <a:t>Standard Short-Trip Travellers</a:t>
                      </a:r>
                      <a:endParaRPr b="1" sz="2000">
                        <a:solidFill>
                          <a:srgbClr val="F4931E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rgbClr val="F4931E"/>
                          </a:solidFill>
                        </a:rPr>
                        <a:t>Price-sensitive Travellers</a:t>
                      </a:r>
                      <a:endParaRPr b="1" sz="2000">
                        <a:solidFill>
                          <a:srgbClr val="F4931E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rgbClr val="F4931E"/>
                          </a:solidFill>
                        </a:rPr>
                        <a:t>Budget Traveller</a:t>
                      </a:r>
                      <a:endParaRPr b="1" sz="2000">
                        <a:solidFill>
                          <a:srgbClr val="F4931E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cxnSp>
        <p:nvCxnSpPr>
          <p:cNvPr id="293" name="Google Shape;293;p17"/>
          <p:cNvCxnSpPr>
            <a:endCxn id="279" idx="0"/>
          </p:cNvCxnSpPr>
          <p:nvPr/>
        </p:nvCxnSpPr>
        <p:spPr>
          <a:xfrm flipH="1">
            <a:off x="3168737" y="5051400"/>
            <a:ext cx="2228400" cy="1558500"/>
          </a:xfrm>
          <a:prstGeom prst="straightConnector1">
            <a:avLst/>
          </a:prstGeom>
          <a:noFill/>
          <a:ln cap="flat" cmpd="sng" w="76200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4" name="Google Shape;294;p17"/>
          <p:cNvCxnSpPr>
            <a:endCxn id="279" idx="0"/>
          </p:cNvCxnSpPr>
          <p:nvPr/>
        </p:nvCxnSpPr>
        <p:spPr>
          <a:xfrm>
            <a:off x="2975537" y="5028300"/>
            <a:ext cx="193200" cy="1581600"/>
          </a:xfrm>
          <a:prstGeom prst="straightConnector1">
            <a:avLst/>
          </a:prstGeom>
          <a:noFill/>
          <a:ln cap="flat" cmpd="sng" w="76200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5" name="Google Shape;295;p17"/>
          <p:cNvCxnSpPr>
            <a:endCxn id="280" idx="0"/>
          </p:cNvCxnSpPr>
          <p:nvPr/>
        </p:nvCxnSpPr>
        <p:spPr>
          <a:xfrm>
            <a:off x="5374076" y="5051250"/>
            <a:ext cx="948300" cy="1568700"/>
          </a:xfrm>
          <a:prstGeom prst="straightConnector1">
            <a:avLst/>
          </a:prstGeom>
          <a:noFill/>
          <a:ln cap="flat" cmpd="sng" w="76200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6" name="Google Shape;296;p17"/>
          <p:cNvCxnSpPr>
            <a:endCxn id="280" idx="0"/>
          </p:cNvCxnSpPr>
          <p:nvPr/>
        </p:nvCxnSpPr>
        <p:spPr>
          <a:xfrm flipH="1">
            <a:off x="6322376" y="5051250"/>
            <a:ext cx="1819500" cy="1568700"/>
          </a:xfrm>
          <a:prstGeom prst="straightConnector1">
            <a:avLst/>
          </a:prstGeom>
          <a:noFill/>
          <a:ln cap="flat" cmpd="sng" w="76200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7" name="Google Shape;297;p17"/>
          <p:cNvCxnSpPr>
            <a:endCxn id="283" idx="0"/>
          </p:cNvCxnSpPr>
          <p:nvPr/>
        </p:nvCxnSpPr>
        <p:spPr>
          <a:xfrm flipH="1">
            <a:off x="9527202" y="4958975"/>
            <a:ext cx="552300" cy="1818300"/>
          </a:xfrm>
          <a:prstGeom prst="straightConnector1">
            <a:avLst/>
          </a:prstGeom>
          <a:noFill/>
          <a:ln cap="flat" cmpd="sng" w="76200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8" name="Google Shape;298;p17"/>
          <p:cNvCxnSpPr/>
          <p:nvPr/>
        </p:nvCxnSpPr>
        <p:spPr>
          <a:xfrm flipH="1">
            <a:off x="12670575" y="4935925"/>
            <a:ext cx="130500" cy="1774800"/>
          </a:xfrm>
          <a:prstGeom prst="straightConnector1">
            <a:avLst/>
          </a:prstGeom>
          <a:noFill/>
          <a:ln cap="flat" cmpd="sng" w="76200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9" name="Google Shape;299;p17"/>
          <p:cNvCxnSpPr>
            <a:endCxn id="282" idx="0"/>
          </p:cNvCxnSpPr>
          <p:nvPr/>
        </p:nvCxnSpPr>
        <p:spPr>
          <a:xfrm flipH="1">
            <a:off x="15834325" y="4812375"/>
            <a:ext cx="32700" cy="1747500"/>
          </a:xfrm>
          <a:prstGeom prst="straightConnector1">
            <a:avLst/>
          </a:prstGeom>
          <a:noFill/>
          <a:ln cap="flat" cmpd="sng" w="76200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ransition spd="slow">
    <p:push dir="r"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4" name="Google Shape;304;p18"/>
          <p:cNvGrpSpPr/>
          <p:nvPr/>
        </p:nvGrpSpPr>
        <p:grpSpPr>
          <a:xfrm>
            <a:off x="16668682" y="734634"/>
            <a:ext cx="588133" cy="588133"/>
            <a:chOff x="0" y="0"/>
            <a:chExt cx="812800" cy="812800"/>
          </a:xfrm>
        </p:grpSpPr>
        <p:sp>
          <p:nvSpPr>
            <p:cNvPr id="305" name="Google Shape;305;p18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>
              <a:gsLst>
                <a:gs pos="0">
                  <a:srgbClr val="1BBC9B"/>
                </a:gs>
                <a:gs pos="100000">
                  <a:srgbClr val="15BAD3"/>
                </a:gs>
              </a:gsLst>
              <a:lin ang="27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1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07" name="Google Shape;307;p18"/>
          <p:cNvSpPr/>
          <p:nvPr/>
        </p:nvSpPr>
        <p:spPr>
          <a:xfrm>
            <a:off x="16811953" y="877904"/>
            <a:ext cx="301592" cy="301592"/>
          </a:xfrm>
          <a:custGeom>
            <a:rect b="b" l="l" r="r" t="t"/>
            <a:pathLst>
              <a:path extrusionOk="0" h="301592" w="301592">
                <a:moveTo>
                  <a:pt x="0" y="0"/>
                </a:moveTo>
                <a:lnTo>
                  <a:pt x="301592" y="0"/>
                </a:lnTo>
                <a:lnTo>
                  <a:pt x="301592" y="301592"/>
                </a:lnTo>
                <a:lnTo>
                  <a:pt x="0" y="30159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308" name="Google Shape;308;p18"/>
          <p:cNvGrpSpPr/>
          <p:nvPr/>
        </p:nvGrpSpPr>
        <p:grpSpPr>
          <a:xfrm>
            <a:off x="13247847" y="3875313"/>
            <a:ext cx="3346483" cy="2563987"/>
            <a:chOff x="0" y="-38100"/>
            <a:chExt cx="1086720" cy="832617"/>
          </a:xfrm>
        </p:grpSpPr>
        <p:sp>
          <p:nvSpPr>
            <p:cNvPr id="309" name="Google Shape;309;p18"/>
            <p:cNvSpPr/>
            <p:nvPr/>
          </p:nvSpPr>
          <p:spPr>
            <a:xfrm>
              <a:off x="0" y="0"/>
              <a:ext cx="1086720" cy="794517"/>
            </a:xfrm>
            <a:custGeom>
              <a:rect b="b" l="l" r="r" t="t"/>
              <a:pathLst>
                <a:path extrusionOk="0" h="794517" w="1086720">
                  <a:moveTo>
                    <a:pt x="64777" y="0"/>
                  </a:moveTo>
                  <a:lnTo>
                    <a:pt x="1021944" y="0"/>
                  </a:lnTo>
                  <a:cubicBezTo>
                    <a:pt x="1057719" y="0"/>
                    <a:pt x="1086720" y="29001"/>
                    <a:pt x="1086720" y="64777"/>
                  </a:cubicBezTo>
                  <a:lnTo>
                    <a:pt x="1086720" y="729740"/>
                  </a:lnTo>
                  <a:cubicBezTo>
                    <a:pt x="1086720" y="746920"/>
                    <a:pt x="1079896" y="763396"/>
                    <a:pt x="1067748" y="775544"/>
                  </a:cubicBezTo>
                  <a:cubicBezTo>
                    <a:pt x="1055600" y="787692"/>
                    <a:pt x="1039123" y="794517"/>
                    <a:pt x="1021944" y="794517"/>
                  </a:cubicBezTo>
                  <a:lnTo>
                    <a:pt x="64777" y="794517"/>
                  </a:lnTo>
                  <a:cubicBezTo>
                    <a:pt x="29001" y="794517"/>
                    <a:pt x="0" y="765515"/>
                    <a:pt x="0" y="729740"/>
                  </a:cubicBezTo>
                  <a:lnTo>
                    <a:pt x="0" y="64777"/>
                  </a:lnTo>
                  <a:cubicBezTo>
                    <a:pt x="0" y="47597"/>
                    <a:pt x="6825" y="31121"/>
                    <a:pt x="18973" y="18973"/>
                  </a:cubicBezTo>
                  <a:cubicBezTo>
                    <a:pt x="31121" y="6825"/>
                    <a:pt x="47597" y="0"/>
                    <a:pt x="64777" y="0"/>
                  </a:cubicBezTo>
                  <a:close/>
                </a:path>
              </a:pathLst>
            </a:custGeom>
            <a:gradFill>
              <a:gsLst>
                <a:gs pos="0">
                  <a:srgbClr val="1BBC9B"/>
                </a:gs>
                <a:gs pos="100000">
                  <a:srgbClr val="15BAD3"/>
                </a:gs>
              </a:gsLst>
              <a:lin ang="27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18"/>
            <p:cNvSpPr txBox="1"/>
            <p:nvPr/>
          </p:nvSpPr>
          <p:spPr>
            <a:xfrm>
              <a:off x="0" y="-38100"/>
              <a:ext cx="1086720" cy="83261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55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11" name="Google Shape;311;p18"/>
          <p:cNvGrpSpPr/>
          <p:nvPr/>
        </p:nvGrpSpPr>
        <p:grpSpPr>
          <a:xfrm>
            <a:off x="14145760" y="3217310"/>
            <a:ext cx="1550658" cy="1550658"/>
            <a:chOff x="0" y="0"/>
            <a:chExt cx="812800" cy="812800"/>
          </a:xfrm>
        </p:grpSpPr>
        <p:sp>
          <p:nvSpPr>
            <p:cNvPr id="312" name="Google Shape;312;p18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493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1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55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14" name="Google Shape;314;p18"/>
          <p:cNvGrpSpPr/>
          <p:nvPr/>
        </p:nvGrpSpPr>
        <p:grpSpPr>
          <a:xfrm>
            <a:off x="9396412" y="6940774"/>
            <a:ext cx="3346446" cy="2563961"/>
            <a:chOff x="0" y="-38100"/>
            <a:chExt cx="1086720" cy="832617"/>
          </a:xfrm>
        </p:grpSpPr>
        <p:sp>
          <p:nvSpPr>
            <p:cNvPr id="315" name="Google Shape;315;p18"/>
            <p:cNvSpPr/>
            <p:nvPr/>
          </p:nvSpPr>
          <p:spPr>
            <a:xfrm>
              <a:off x="0" y="0"/>
              <a:ext cx="1086720" cy="794517"/>
            </a:xfrm>
            <a:custGeom>
              <a:rect b="b" l="l" r="r" t="t"/>
              <a:pathLst>
                <a:path extrusionOk="0" h="794517" w="1086720">
                  <a:moveTo>
                    <a:pt x="64777" y="0"/>
                  </a:moveTo>
                  <a:lnTo>
                    <a:pt x="1021944" y="0"/>
                  </a:lnTo>
                  <a:cubicBezTo>
                    <a:pt x="1057719" y="0"/>
                    <a:pt x="1086720" y="29001"/>
                    <a:pt x="1086720" y="64777"/>
                  </a:cubicBezTo>
                  <a:lnTo>
                    <a:pt x="1086720" y="729740"/>
                  </a:lnTo>
                  <a:cubicBezTo>
                    <a:pt x="1086720" y="746920"/>
                    <a:pt x="1079896" y="763396"/>
                    <a:pt x="1067748" y="775544"/>
                  </a:cubicBezTo>
                  <a:cubicBezTo>
                    <a:pt x="1055600" y="787692"/>
                    <a:pt x="1039123" y="794517"/>
                    <a:pt x="1021944" y="794517"/>
                  </a:cubicBezTo>
                  <a:lnTo>
                    <a:pt x="64777" y="794517"/>
                  </a:lnTo>
                  <a:cubicBezTo>
                    <a:pt x="29001" y="794517"/>
                    <a:pt x="0" y="765515"/>
                    <a:pt x="0" y="729740"/>
                  </a:cubicBezTo>
                  <a:lnTo>
                    <a:pt x="0" y="64777"/>
                  </a:lnTo>
                  <a:cubicBezTo>
                    <a:pt x="0" y="47597"/>
                    <a:pt x="6825" y="31121"/>
                    <a:pt x="18973" y="18973"/>
                  </a:cubicBezTo>
                  <a:cubicBezTo>
                    <a:pt x="31121" y="6825"/>
                    <a:pt x="47597" y="0"/>
                    <a:pt x="64777" y="0"/>
                  </a:cubicBezTo>
                  <a:close/>
                </a:path>
              </a:pathLst>
            </a:custGeom>
            <a:solidFill>
              <a:srgbClr val="F493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18"/>
            <p:cNvSpPr txBox="1"/>
            <p:nvPr/>
          </p:nvSpPr>
          <p:spPr>
            <a:xfrm>
              <a:off x="0" y="-38100"/>
              <a:ext cx="1086600" cy="83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55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17" name="Google Shape;317;p18"/>
          <p:cNvGrpSpPr/>
          <p:nvPr/>
        </p:nvGrpSpPr>
        <p:grpSpPr>
          <a:xfrm>
            <a:off x="5366068" y="6948274"/>
            <a:ext cx="3346446" cy="2563961"/>
            <a:chOff x="0" y="-38100"/>
            <a:chExt cx="1086720" cy="832617"/>
          </a:xfrm>
        </p:grpSpPr>
        <p:sp>
          <p:nvSpPr>
            <p:cNvPr id="318" name="Google Shape;318;p18"/>
            <p:cNvSpPr/>
            <p:nvPr/>
          </p:nvSpPr>
          <p:spPr>
            <a:xfrm>
              <a:off x="0" y="0"/>
              <a:ext cx="1086720" cy="794517"/>
            </a:xfrm>
            <a:custGeom>
              <a:rect b="b" l="l" r="r" t="t"/>
              <a:pathLst>
                <a:path extrusionOk="0" h="794517" w="1086720">
                  <a:moveTo>
                    <a:pt x="64777" y="0"/>
                  </a:moveTo>
                  <a:lnTo>
                    <a:pt x="1021944" y="0"/>
                  </a:lnTo>
                  <a:cubicBezTo>
                    <a:pt x="1057719" y="0"/>
                    <a:pt x="1086720" y="29001"/>
                    <a:pt x="1086720" y="64777"/>
                  </a:cubicBezTo>
                  <a:lnTo>
                    <a:pt x="1086720" y="729740"/>
                  </a:lnTo>
                  <a:cubicBezTo>
                    <a:pt x="1086720" y="746920"/>
                    <a:pt x="1079896" y="763396"/>
                    <a:pt x="1067748" y="775544"/>
                  </a:cubicBezTo>
                  <a:cubicBezTo>
                    <a:pt x="1055600" y="787692"/>
                    <a:pt x="1039123" y="794517"/>
                    <a:pt x="1021944" y="794517"/>
                  </a:cubicBezTo>
                  <a:lnTo>
                    <a:pt x="64777" y="794517"/>
                  </a:lnTo>
                  <a:cubicBezTo>
                    <a:pt x="29001" y="794517"/>
                    <a:pt x="0" y="765515"/>
                    <a:pt x="0" y="729740"/>
                  </a:cubicBezTo>
                  <a:lnTo>
                    <a:pt x="0" y="64777"/>
                  </a:lnTo>
                  <a:cubicBezTo>
                    <a:pt x="0" y="47597"/>
                    <a:pt x="6825" y="31121"/>
                    <a:pt x="18973" y="18973"/>
                  </a:cubicBezTo>
                  <a:cubicBezTo>
                    <a:pt x="31121" y="6825"/>
                    <a:pt x="47597" y="0"/>
                    <a:pt x="64777" y="0"/>
                  </a:cubicBezTo>
                  <a:close/>
                </a:path>
              </a:pathLst>
            </a:custGeom>
            <a:gradFill>
              <a:gsLst>
                <a:gs pos="0">
                  <a:srgbClr val="1BBC9B"/>
                </a:gs>
                <a:gs pos="100000">
                  <a:srgbClr val="15BAD3"/>
                </a:gs>
              </a:gsLst>
              <a:lin ang="270000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18"/>
            <p:cNvSpPr txBox="1"/>
            <p:nvPr/>
          </p:nvSpPr>
          <p:spPr>
            <a:xfrm>
              <a:off x="0" y="-38100"/>
              <a:ext cx="1086600" cy="83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55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20" name="Google Shape;320;p18"/>
          <p:cNvSpPr/>
          <p:nvPr/>
        </p:nvSpPr>
        <p:spPr>
          <a:xfrm>
            <a:off x="14634925" y="3602093"/>
            <a:ext cx="572328" cy="781092"/>
          </a:xfrm>
          <a:custGeom>
            <a:rect b="b" l="l" r="r" t="t"/>
            <a:pathLst>
              <a:path extrusionOk="0" h="781092" w="572328">
                <a:moveTo>
                  <a:pt x="0" y="0"/>
                </a:moveTo>
                <a:lnTo>
                  <a:pt x="572327" y="0"/>
                </a:lnTo>
                <a:lnTo>
                  <a:pt x="572327" y="781092"/>
                </a:lnTo>
                <a:lnTo>
                  <a:pt x="0" y="78109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321" name="Google Shape;321;p18"/>
          <p:cNvGrpSpPr/>
          <p:nvPr/>
        </p:nvGrpSpPr>
        <p:grpSpPr>
          <a:xfrm>
            <a:off x="6263979" y="6290270"/>
            <a:ext cx="1550660" cy="1550660"/>
            <a:chOff x="0" y="0"/>
            <a:chExt cx="812800" cy="812800"/>
          </a:xfrm>
        </p:grpSpPr>
        <p:sp>
          <p:nvSpPr>
            <p:cNvPr id="322" name="Google Shape;322;p18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493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18"/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55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24" name="Google Shape;324;p18"/>
          <p:cNvGrpSpPr/>
          <p:nvPr/>
        </p:nvGrpSpPr>
        <p:grpSpPr>
          <a:xfrm>
            <a:off x="10294325" y="6282770"/>
            <a:ext cx="1550660" cy="1550660"/>
            <a:chOff x="0" y="0"/>
            <a:chExt cx="812800" cy="812800"/>
          </a:xfrm>
        </p:grpSpPr>
        <p:sp>
          <p:nvSpPr>
            <p:cNvPr id="325" name="Google Shape;325;p18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>
              <a:gsLst>
                <a:gs pos="0">
                  <a:srgbClr val="1BBC9B"/>
                </a:gs>
                <a:gs pos="100000">
                  <a:srgbClr val="15BAD3"/>
                </a:gs>
              </a:gsLst>
              <a:lin ang="270000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18"/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55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27" name="Google Shape;327;p18"/>
          <p:cNvSpPr/>
          <p:nvPr/>
        </p:nvSpPr>
        <p:spPr>
          <a:xfrm>
            <a:off x="6642417" y="6711338"/>
            <a:ext cx="793783" cy="655610"/>
          </a:xfrm>
          <a:custGeom>
            <a:rect b="b" l="l" r="r" t="t"/>
            <a:pathLst>
              <a:path extrusionOk="0" h="655610" w="793783">
                <a:moveTo>
                  <a:pt x="0" y="0"/>
                </a:moveTo>
                <a:lnTo>
                  <a:pt x="793782" y="0"/>
                </a:lnTo>
                <a:lnTo>
                  <a:pt x="793782" y="655610"/>
                </a:lnTo>
                <a:lnTo>
                  <a:pt x="0" y="65561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28" name="Google Shape;328;p18"/>
          <p:cNvSpPr/>
          <p:nvPr/>
        </p:nvSpPr>
        <p:spPr>
          <a:xfrm>
            <a:off x="10619664" y="6730771"/>
            <a:ext cx="899980" cy="654654"/>
          </a:xfrm>
          <a:custGeom>
            <a:rect b="b" l="l" r="r" t="t"/>
            <a:pathLst>
              <a:path extrusionOk="0" h="654654" w="899980">
                <a:moveTo>
                  <a:pt x="0" y="0"/>
                </a:moveTo>
                <a:lnTo>
                  <a:pt x="899980" y="0"/>
                </a:lnTo>
                <a:lnTo>
                  <a:pt x="899980" y="654655"/>
                </a:lnTo>
                <a:lnTo>
                  <a:pt x="0" y="65465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29" name="Google Shape;329;p18"/>
          <p:cNvSpPr txBox="1"/>
          <p:nvPr/>
        </p:nvSpPr>
        <p:spPr>
          <a:xfrm>
            <a:off x="13441499" y="4791325"/>
            <a:ext cx="2975100" cy="14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Regularly Assess and Adapt the Program</a:t>
            </a:r>
            <a:endParaRPr sz="2400"/>
          </a:p>
        </p:txBody>
      </p:sp>
      <p:sp>
        <p:nvSpPr>
          <p:cNvPr id="330" name="Google Shape;330;p18"/>
          <p:cNvSpPr txBox="1"/>
          <p:nvPr/>
        </p:nvSpPr>
        <p:spPr>
          <a:xfrm>
            <a:off x="5879850" y="5205575"/>
            <a:ext cx="6375900" cy="8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499">
                <a:solidFill>
                  <a:srgbClr val="1BBC9B"/>
                </a:solidFill>
                <a:latin typeface="Montserrat"/>
                <a:ea typeface="Montserrat"/>
                <a:cs typeface="Montserrat"/>
                <a:sym typeface="Montserrat"/>
              </a:rPr>
              <a:t>NEXT STEPS</a:t>
            </a:r>
            <a:endParaRPr/>
          </a:p>
        </p:txBody>
      </p:sp>
      <p:grpSp>
        <p:nvGrpSpPr>
          <p:cNvPr id="331" name="Google Shape;331;p18"/>
          <p:cNvGrpSpPr/>
          <p:nvPr/>
        </p:nvGrpSpPr>
        <p:grpSpPr>
          <a:xfrm>
            <a:off x="1028700" y="734634"/>
            <a:ext cx="588142" cy="588142"/>
            <a:chOff x="0" y="0"/>
            <a:chExt cx="812800" cy="812800"/>
          </a:xfrm>
        </p:grpSpPr>
        <p:sp>
          <p:nvSpPr>
            <p:cNvPr id="332" name="Google Shape;332;p18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>
              <a:gsLst>
                <a:gs pos="0">
                  <a:srgbClr val="1BBC9B"/>
                </a:gs>
                <a:gs pos="100000">
                  <a:srgbClr val="15BAD3"/>
                </a:gs>
              </a:gsLst>
              <a:lin ang="270000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18"/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34" name="Google Shape;334;p18"/>
          <p:cNvSpPr/>
          <p:nvPr/>
        </p:nvSpPr>
        <p:spPr>
          <a:xfrm>
            <a:off x="1146689" y="852623"/>
            <a:ext cx="352154" cy="352154"/>
          </a:xfrm>
          <a:custGeom>
            <a:rect b="b" l="l" r="r" t="t"/>
            <a:pathLst>
              <a:path extrusionOk="0" h="352154" w="352154">
                <a:moveTo>
                  <a:pt x="0" y="0"/>
                </a:moveTo>
                <a:lnTo>
                  <a:pt x="352155" y="0"/>
                </a:lnTo>
                <a:lnTo>
                  <a:pt x="352155" y="352154"/>
                </a:lnTo>
                <a:lnTo>
                  <a:pt x="0" y="35215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35" name="Google Shape;335;p18"/>
          <p:cNvSpPr txBox="1"/>
          <p:nvPr/>
        </p:nvSpPr>
        <p:spPr>
          <a:xfrm>
            <a:off x="1845544" y="839804"/>
            <a:ext cx="891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999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Travel</a:t>
            </a:r>
            <a:endParaRPr/>
          </a:p>
        </p:txBody>
      </p:sp>
      <p:sp>
        <p:nvSpPr>
          <p:cNvPr id="336" name="Google Shape;336;p18"/>
          <p:cNvSpPr txBox="1"/>
          <p:nvPr/>
        </p:nvSpPr>
        <p:spPr>
          <a:xfrm>
            <a:off x="2737250" y="839804"/>
            <a:ext cx="1245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999" u="none" cap="none" strike="noStrike">
                <a:solidFill>
                  <a:srgbClr val="1BBC9B"/>
                </a:solidFill>
                <a:latin typeface="Montserrat"/>
                <a:ea typeface="Montserrat"/>
                <a:cs typeface="Montserrat"/>
                <a:sym typeface="Montserrat"/>
              </a:rPr>
              <a:t>Tide</a:t>
            </a:r>
            <a:endParaRPr/>
          </a:p>
        </p:txBody>
      </p:sp>
      <p:sp>
        <p:nvSpPr>
          <p:cNvPr id="337" name="Google Shape;337;p18"/>
          <p:cNvSpPr txBox="1"/>
          <p:nvPr/>
        </p:nvSpPr>
        <p:spPr>
          <a:xfrm>
            <a:off x="13285425" y="839800"/>
            <a:ext cx="3346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99">
                <a:latin typeface="Montserrat"/>
                <a:ea typeface="Montserrat"/>
                <a:cs typeface="Montserrat"/>
                <a:sym typeface="Montserrat"/>
              </a:rPr>
              <a:t>Recommendations </a:t>
            </a:r>
            <a:endParaRPr/>
          </a:p>
        </p:txBody>
      </p:sp>
      <p:sp>
        <p:nvSpPr>
          <p:cNvPr id="338" name="Google Shape;338;p18"/>
          <p:cNvSpPr txBox="1"/>
          <p:nvPr/>
        </p:nvSpPr>
        <p:spPr>
          <a:xfrm>
            <a:off x="9349150" y="7850450"/>
            <a:ext cx="3346500" cy="14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Test and Optimize Program Features with A/B Testing</a:t>
            </a:r>
            <a:endParaRPr sz="2400"/>
          </a:p>
        </p:txBody>
      </p:sp>
      <p:grpSp>
        <p:nvGrpSpPr>
          <p:cNvPr id="339" name="Google Shape;339;p18"/>
          <p:cNvGrpSpPr/>
          <p:nvPr/>
        </p:nvGrpSpPr>
        <p:grpSpPr>
          <a:xfrm>
            <a:off x="1624012" y="3892774"/>
            <a:ext cx="3346446" cy="2563961"/>
            <a:chOff x="0" y="-38100"/>
            <a:chExt cx="1086720" cy="832617"/>
          </a:xfrm>
        </p:grpSpPr>
        <p:sp>
          <p:nvSpPr>
            <p:cNvPr id="340" name="Google Shape;340;p18"/>
            <p:cNvSpPr/>
            <p:nvPr/>
          </p:nvSpPr>
          <p:spPr>
            <a:xfrm>
              <a:off x="0" y="0"/>
              <a:ext cx="1086720" cy="794517"/>
            </a:xfrm>
            <a:custGeom>
              <a:rect b="b" l="l" r="r" t="t"/>
              <a:pathLst>
                <a:path extrusionOk="0" h="794517" w="1086720">
                  <a:moveTo>
                    <a:pt x="64777" y="0"/>
                  </a:moveTo>
                  <a:lnTo>
                    <a:pt x="1021944" y="0"/>
                  </a:lnTo>
                  <a:cubicBezTo>
                    <a:pt x="1057719" y="0"/>
                    <a:pt x="1086720" y="29001"/>
                    <a:pt x="1086720" y="64777"/>
                  </a:cubicBezTo>
                  <a:lnTo>
                    <a:pt x="1086720" y="729740"/>
                  </a:lnTo>
                  <a:cubicBezTo>
                    <a:pt x="1086720" y="746920"/>
                    <a:pt x="1079896" y="763396"/>
                    <a:pt x="1067748" y="775544"/>
                  </a:cubicBezTo>
                  <a:cubicBezTo>
                    <a:pt x="1055600" y="787692"/>
                    <a:pt x="1039123" y="794517"/>
                    <a:pt x="1021944" y="794517"/>
                  </a:cubicBezTo>
                  <a:lnTo>
                    <a:pt x="64777" y="794517"/>
                  </a:lnTo>
                  <a:cubicBezTo>
                    <a:pt x="29001" y="794517"/>
                    <a:pt x="0" y="765515"/>
                    <a:pt x="0" y="729740"/>
                  </a:cubicBezTo>
                  <a:lnTo>
                    <a:pt x="0" y="64777"/>
                  </a:lnTo>
                  <a:cubicBezTo>
                    <a:pt x="0" y="47597"/>
                    <a:pt x="6825" y="31121"/>
                    <a:pt x="18973" y="18973"/>
                  </a:cubicBezTo>
                  <a:cubicBezTo>
                    <a:pt x="31121" y="6825"/>
                    <a:pt x="47597" y="0"/>
                    <a:pt x="64777" y="0"/>
                  </a:cubicBezTo>
                  <a:close/>
                </a:path>
              </a:pathLst>
            </a:custGeom>
            <a:solidFill>
              <a:srgbClr val="F493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18"/>
            <p:cNvSpPr txBox="1"/>
            <p:nvPr/>
          </p:nvSpPr>
          <p:spPr>
            <a:xfrm>
              <a:off x="0" y="-38100"/>
              <a:ext cx="1086600" cy="83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55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42" name="Google Shape;342;p18"/>
          <p:cNvGrpSpPr/>
          <p:nvPr/>
        </p:nvGrpSpPr>
        <p:grpSpPr>
          <a:xfrm>
            <a:off x="2521925" y="3234770"/>
            <a:ext cx="1550660" cy="1550660"/>
            <a:chOff x="0" y="0"/>
            <a:chExt cx="812800" cy="812800"/>
          </a:xfrm>
        </p:grpSpPr>
        <p:sp>
          <p:nvSpPr>
            <p:cNvPr id="343" name="Google Shape;343;p18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>
              <a:gsLst>
                <a:gs pos="0">
                  <a:srgbClr val="1BBC9B"/>
                </a:gs>
                <a:gs pos="100000">
                  <a:srgbClr val="15BAD3"/>
                </a:gs>
              </a:gsLst>
              <a:lin ang="270000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18"/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55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5" name="Google Shape;345;p18"/>
          <p:cNvSpPr/>
          <p:nvPr/>
        </p:nvSpPr>
        <p:spPr>
          <a:xfrm>
            <a:off x="2847264" y="3682771"/>
            <a:ext cx="899980" cy="654654"/>
          </a:xfrm>
          <a:custGeom>
            <a:rect b="b" l="l" r="r" t="t"/>
            <a:pathLst>
              <a:path extrusionOk="0" h="654654" w="899980">
                <a:moveTo>
                  <a:pt x="0" y="0"/>
                </a:moveTo>
                <a:lnTo>
                  <a:pt x="899980" y="0"/>
                </a:lnTo>
                <a:lnTo>
                  <a:pt x="899980" y="654655"/>
                </a:lnTo>
                <a:lnTo>
                  <a:pt x="0" y="65465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46" name="Google Shape;346;p18"/>
          <p:cNvSpPr txBox="1"/>
          <p:nvPr/>
        </p:nvSpPr>
        <p:spPr>
          <a:xfrm>
            <a:off x="1845550" y="4791325"/>
            <a:ext cx="2975100" cy="14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Tailor  Loyalty Perks to Specific Segments</a:t>
            </a:r>
            <a:endParaRPr sz="2400"/>
          </a:p>
        </p:txBody>
      </p:sp>
      <p:sp>
        <p:nvSpPr>
          <p:cNvPr id="347" name="Google Shape;347;p18"/>
          <p:cNvSpPr txBox="1"/>
          <p:nvPr/>
        </p:nvSpPr>
        <p:spPr>
          <a:xfrm>
            <a:off x="5539151" y="7850450"/>
            <a:ext cx="2975100" cy="14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Implement a Tiered Reward Program</a:t>
            </a:r>
            <a:endParaRPr sz="2400"/>
          </a:p>
        </p:txBody>
      </p:sp>
      <p:pic>
        <p:nvPicPr>
          <p:cNvPr id="348" name="Google Shape;348;p18"/>
          <p:cNvPicPr preferRelativeResize="0"/>
          <p:nvPr/>
        </p:nvPicPr>
        <p:blipFill rotWithShape="1">
          <a:blip r:embed="rId8">
            <a:alphaModFix/>
          </a:blip>
          <a:srcRect b="15987" l="9788" r="0" t="0"/>
          <a:stretch/>
        </p:blipFill>
        <p:spPr>
          <a:xfrm>
            <a:off x="6213937" y="1943100"/>
            <a:ext cx="5825663" cy="2885839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18"/>
          <p:cNvSpPr txBox="1"/>
          <p:nvPr/>
        </p:nvSpPr>
        <p:spPr>
          <a:xfrm>
            <a:off x="6034074" y="882475"/>
            <a:ext cx="68475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999">
                <a:latin typeface="Montserrat"/>
                <a:ea typeface="Montserrat"/>
                <a:cs typeface="Montserrat"/>
                <a:sym typeface="Montserrat"/>
              </a:rPr>
              <a:t>Recommendation:</a:t>
            </a:r>
            <a:endParaRPr sz="900"/>
          </a:p>
        </p:txBody>
      </p:sp>
    </p:spTree>
  </p:cSld>
  <p:clrMapOvr>
    <a:masterClrMapping/>
  </p:clrMapOvr>
  <p:transition spd="slow">
    <p:push dir="r"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4" name="Google Shape;354;p19"/>
          <p:cNvGrpSpPr/>
          <p:nvPr/>
        </p:nvGrpSpPr>
        <p:grpSpPr>
          <a:xfrm rot="-124069">
            <a:off x="9803544" y="3111931"/>
            <a:ext cx="2605087" cy="810275"/>
            <a:chOff x="0" y="-38100"/>
            <a:chExt cx="686114" cy="213406"/>
          </a:xfrm>
        </p:grpSpPr>
        <p:sp>
          <p:nvSpPr>
            <p:cNvPr id="355" name="Google Shape;355;p19"/>
            <p:cNvSpPr/>
            <p:nvPr/>
          </p:nvSpPr>
          <p:spPr>
            <a:xfrm>
              <a:off x="0" y="0"/>
              <a:ext cx="686114" cy="175306"/>
            </a:xfrm>
            <a:custGeom>
              <a:rect b="b" l="l" r="r" t="t"/>
              <a:pathLst>
                <a:path extrusionOk="0" h="175306" w="686114">
                  <a:moveTo>
                    <a:pt x="44578" y="0"/>
                  </a:moveTo>
                  <a:lnTo>
                    <a:pt x="641537" y="0"/>
                  </a:lnTo>
                  <a:cubicBezTo>
                    <a:pt x="666156" y="0"/>
                    <a:pt x="686114" y="19958"/>
                    <a:pt x="686114" y="44578"/>
                  </a:cubicBezTo>
                  <a:lnTo>
                    <a:pt x="686114" y="130729"/>
                  </a:lnTo>
                  <a:cubicBezTo>
                    <a:pt x="686114" y="155348"/>
                    <a:pt x="666156" y="175306"/>
                    <a:pt x="641537" y="175306"/>
                  </a:cubicBezTo>
                  <a:lnTo>
                    <a:pt x="44578" y="175306"/>
                  </a:lnTo>
                  <a:cubicBezTo>
                    <a:pt x="19958" y="175306"/>
                    <a:pt x="0" y="155348"/>
                    <a:pt x="0" y="130729"/>
                  </a:cubicBezTo>
                  <a:lnTo>
                    <a:pt x="0" y="44578"/>
                  </a:lnTo>
                  <a:cubicBezTo>
                    <a:pt x="0" y="19958"/>
                    <a:pt x="19958" y="0"/>
                    <a:pt x="44578" y="0"/>
                  </a:cubicBezTo>
                  <a:close/>
                </a:path>
              </a:pathLst>
            </a:custGeom>
            <a:solidFill>
              <a:srgbClr val="1BBC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19"/>
            <p:cNvSpPr txBox="1"/>
            <p:nvPr/>
          </p:nvSpPr>
          <p:spPr>
            <a:xfrm>
              <a:off x="0" y="-38100"/>
              <a:ext cx="686114" cy="21340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55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57" name="Google Shape;357;p19"/>
          <p:cNvGrpSpPr/>
          <p:nvPr/>
        </p:nvGrpSpPr>
        <p:grpSpPr>
          <a:xfrm>
            <a:off x="98490" y="2470855"/>
            <a:ext cx="4036796" cy="5573359"/>
            <a:chOff x="0" y="-38100"/>
            <a:chExt cx="1063182" cy="1467871"/>
          </a:xfrm>
        </p:grpSpPr>
        <p:sp>
          <p:nvSpPr>
            <p:cNvPr id="358" name="Google Shape;358;p19"/>
            <p:cNvSpPr/>
            <p:nvPr/>
          </p:nvSpPr>
          <p:spPr>
            <a:xfrm>
              <a:off x="0" y="0"/>
              <a:ext cx="1063182" cy="1429771"/>
            </a:xfrm>
            <a:custGeom>
              <a:rect b="b" l="l" r="r" t="t"/>
              <a:pathLst>
                <a:path extrusionOk="0" h="1429771" w="1063182">
                  <a:moveTo>
                    <a:pt x="86303" y="0"/>
                  </a:moveTo>
                  <a:lnTo>
                    <a:pt x="976879" y="0"/>
                  </a:lnTo>
                  <a:cubicBezTo>
                    <a:pt x="999768" y="0"/>
                    <a:pt x="1021720" y="9093"/>
                    <a:pt x="1037905" y="25278"/>
                  </a:cubicBezTo>
                  <a:cubicBezTo>
                    <a:pt x="1054090" y="41463"/>
                    <a:pt x="1063182" y="63414"/>
                    <a:pt x="1063182" y="86303"/>
                  </a:cubicBezTo>
                  <a:lnTo>
                    <a:pt x="1063182" y="1343468"/>
                  </a:lnTo>
                  <a:cubicBezTo>
                    <a:pt x="1063182" y="1391132"/>
                    <a:pt x="1024543" y="1429771"/>
                    <a:pt x="976879" y="1429771"/>
                  </a:cubicBezTo>
                  <a:lnTo>
                    <a:pt x="86303" y="1429771"/>
                  </a:lnTo>
                  <a:cubicBezTo>
                    <a:pt x="63414" y="1429771"/>
                    <a:pt x="41463" y="1420678"/>
                    <a:pt x="25278" y="1404493"/>
                  </a:cubicBezTo>
                  <a:cubicBezTo>
                    <a:pt x="9093" y="1388308"/>
                    <a:pt x="0" y="1366357"/>
                    <a:pt x="0" y="1343468"/>
                  </a:cubicBezTo>
                  <a:lnTo>
                    <a:pt x="0" y="86303"/>
                  </a:lnTo>
                  <a:cubicBezTo>
                    <a:pt x="0" y="63414"/>
                    <a:pt x="9093" y="41463"/>
                    <a:pt x="25278" y="25278"/>
                  </a:cubicBezTo>
                  <a:cubicBezTo>
                    <a:pt x="41463" y="9093"/>
                    <a:pt x="63414" y="0"/>
                    <a:pt x="86303" y="0"/>
                  </a:cubicBezTo>
                  <a:close/>
                </a:path>
              </a:pathLst>
            </a:custGeom>
            <a:solidFill>
              <a:srgbClr val="1BBC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19"/>
            <p:cNvSpPr txBox="1"/>
            <p:nvPr/>
          </p:nvSpPr>
          <p:spPr>
            <a:xfrm>
              <a:off x="0" y="-38100"/>
              <a:ext cx="1063182" cy="146787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55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60" name="Google Shape;360;p19"/>
          <p:cNvSpPr/>
          <p:nvPr/>
        </p:nvSpPr>
        <p:spPr>
          <a:xfrm>
            <a:off x="2738808" y="2221339"/>
            <a:ext cx="6223000" cy="6222975"/>
          </a:xfrm>
          <a:custGeom>
            <a:rect b="b" l="l" r="r" t="t"/>
            <a:pathLst>
              <a:path extrusionOk="0" h="6349975" w="6350000">
                <a:moveTo>
                  <a:pt x="6350000" y="3175025"/>
                </a:moveTo>
                <a:cubicBezTo>
                  <a:pt x="6350000" y="4928451"/>
                  <a:pt x="4928476" y="6349975"/>
                  <a:pt x="3175000" y="6349975"/>
                </a:cubicBezTo>
                <a:cubicBezTo>
                  <a:pt x="1421498" y="6349975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2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50091" r="0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1" name="Google Shape;361;p19"/>
          <p:cNvGrpSpPr/>
          <p:nvPr/>
        </p:nvGrpSpPr>
        <p:grpSpPr>
          <a:xfrm>
            <a:off x="7093123" y="6181451"/>
            <a:ext cx="1862694" cy="1862694"/>
            <a:chOff x="0" y="0"/>
            <a:chExt cx="812800" cy="812800"/>
          </a:xfrm>
        </p:grpSpPr>
        <p:sp>
          <p:nvSpPr>
            <p:cNvPr id="362" name="Google Shape;362;p19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493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1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55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64" name="Google Shape;364;p19"/>
          <p:cNvSpPr/>
          <p:nvPr/>
        </p:nvSpPr>
        <p:spPr>
          <a:xfrm>
            <a:off x="7647665" y="6677183"/>
            <a:ext cx="753642" cy="871263"/>
          </a:xfrm>
          <a:custGeom>
            <a:rect b="b" l="l" r="r" t="t"/>
            <a:pathLst>
              <a:path extrusionOk="0" h="871263" w="753642">
                <a:moveTo>
                  <a:pt x="0" y="0"/>
                </a:moveTo>
                <a:lnTo>
                  <a:pt x="753643" y="0"/>
                </a:lnTo>
                <a:lnTo>
                  <a:pt x="753643" y="871263"/>
                </a:lnTo>
                <a:lnTo>
                  <a:pt x="0" y="87126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65" name="Google Shape;365;p19"/>
          <p:cNvSpPr txBox="1"/>
          <p:nvPr/>
        </p:nvSpPr>
        <p:spPr>
          <a:xfrm>
            <a:off x="9791637" y="4017479"/>
            <a:ext cx="76284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8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THANKS FOR</a:t>
            </a:r>
            <a:endParaRPr/>
          </a:p>
        </p:txBody>
      </p:sp>
      <p:sp>
        <p:nvSpPr>
          <p:cNvPr id="366" name="Google Shape;366;p19"/>
          <p:cNvSpPr txBox="1"/>
          <p:nvPr/>
        </p:nvSpPr>
        <p:spPr>
          <a:xfrm>
            <a:off x="9791637" y="5137377"/>
            <a:ext cx="76284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8000" u="none" cap="none" strike="noStrike">
                <a:solidFill>
                  <a:srgbClr val="1BBC9B"/>
                </a:solidFill>
                <a:latin typeface="Montserrat"/>
                <a:ea typeface="Montserrat"/>
                <a:cs typeface="Montserrat"/>
                <a:sym typeface="Montserrat"/>
              </a:rPr>
              <a:t>WATCHING</a:t>
            </a:r>
            <a:endParaRPr/>
          </a:p>
        </p:txBody>
      </p:sp>
      <p:sp>
        <p:nvSpPr>
          <p:cNvPr id="367" name="Google Shape;367;p19"/>
          <p:cNvSpPr txBox="1"/>
          <p:nvPr/>
        </p:nvSpPr>
        <p:spPr>
          <a:xfrm rot="-93316">
            <a:off x="10062934" y="3390894"/>
            <a:ext cx="2089070" cy="3079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World Travel</a:t>
            </a:r>
            <a:endParaRPr/>
          </a:p>
        </p:txBody>
      </p:sp>
      <p:grpSp>
        <p:nvGrpSpPr>
          <p:cNvPr id="368" name="Google Shape;368;p19"/>
          <p:cNvGrpSpPr/>
          <p:nvPr/>
        </p:nvGrpSpPr>
        <p:grpSpPr>
          <a:xfrm>
            <a:off x="1028700" y="734634"/>
            <a:ext cx="588142" cy="588142"/>
            <a:chOff x="0" y="0"/>
            <a:chExt cx="812800" cy="812800"/>
          </a:xfrm>
        </p:grpSpPr>
        <p:sp>
          <p:nvSpPr>
            <p:cNvPr id="369" name="Google Shape;369;p19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>
              <a:gsLst>
                <a:gs pos="0">
                  <a:srgbClr val="1BBC9B"/>
                </a:gs>
                <a:gs pos="100000">
                  <a:srgbClr val="15BAD3"/>
                </a:gs>
              </a:gsLst>
              <a:lin ang="270000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19"/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71" name="Google Shape;371;p19"/>
          <p:cNvSpPr/>
          <p:nvPr/>
        </p:nvSpPr>
        <p:spPr>
          <a:xfrm>
            <a:off x="1146689" y="852623"/>
            <a:ext cx="352154" cy="352154"/>
          </a:xfrm>
          <a:custGeom>
            <a:rect b="b" l="l" r="r" t="t"/>
            <a:pathLst>
              <a:path extrusionOk="0" h="352154" w="352154">
                <a:moveTo>
                  <a:pt x="0" y="0"/>
                </a:moveTo>
                <a:lnTo>
                  <a:pt x="352155" y="0"/>
                </a:lnTo>
                <a:lnTo>
                  <a:pt x="352155" y="352154"/>
                </a:lnTo>
                <a:lnTo>
                  <a:pt x="0" y="35215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72" name="Google Shape;372;p19"/>
          <p:cNvSpPr txBox="1"/>
          <p:nvPr/>
        </p:nvSpPr>
        <p:spPr>
          <a:xfrm>
            <a:off x="1845544" y="839804"/>
            <a:ext cx="891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999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Travel</a:t>
            </a:r>
            <a:endParaRPr/>
          </a:p>
        </p:txBody>
      </p:sp>
      <p:sp>
        <p:nvSpPr>
          <p:cNvPr id="373" name="Google Shape;373;p19"/>
          <p:cNvSpPr txBox="1"/>
          <p:nvPr/>
        </p:nvSpPr>
        <p:spPr>
          <a:xfrm>
            <a:off x="2737250" y="839804"/>
            <a:ext cx="1245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999" u="none" cap="none" strike="noStrike">
                <a:solidFill>
                  <a:srgbClr val="1BBC9B"/>
                </a:solidFill>
                <a:latin typeface="Montserrat"/>
                <a:ea typeface="Montserrat"/>
                <a:cs typeface="Montserrat"/>
                <a:sym typeface="Montserrat"/>
              </a:rPr>
              <a:t>Tide</a:t>
            </a:r>
            <a:endParaRPr/>
          </a:p>
        </p:txBody>
      </p:sp>
      <p:pic>
        <p:nvPicPr>
          <p:cNvPr id="374" name="Google Shape;374;p19"/>
          <p:cNvPicPr preferRelativeResize="0"/>
          <p:nvPr/>
        </p:nvPicPr>
        <p:blipFill rotWithShape="1">
          <a:blip r:embed="rId6">
            <a:alphaModFix/>
          </a:blip>
          <a:srcRect b="15566" l="28630" r="29016" t="17997"/>
          <a:stretch/>
        </p:blipFill>
        <p:spPr>
          <a:xfrm>
            <a:off x="914400" y="3311207"/>
            <a:ext cx="2097876" cy="45568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r"/>
  </p:transition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